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handoutMasterIdLst>
    <p:handoutMasterId r:id="rId66"/>
  </p:handoutMasterIdLst>
  <p:sldIdLst>
    <p:sldId id="256" r:id="rId2"/>
    <p:sldId id="259" r:id="rId3"/>
    <p:sldId id="262" r:id="rId4"/>
    <p:sldId id="264" r:id="rId5"/>
    <p:sldId id="265" r:id="rId6"/>
    <p:sldId id="266" r:id="rId7"/>
    <p:sldId id="273" r:id="rId8"/>
    <p:sldId id="263" r:id="rId9"/>
    <p:sldId id="261"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279" r:id="rId64"/>
  </p:sldIdLst>
  <p:sldSz cx="9144000" cy="6858000" type="screen4x3"/>
  <p:notesSz cx="6858000" cy="9144000"/>
  <p:custDataLst>
    <p:tags r:id="rId67"/>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howGuides="1">
      <p:cViewPr varScale="1">
        <p:scale>
          <a:sx n="124" d="100"/>
          <a:sy n="124" d="100"/>
        </p:scale>
        <p:origin x="1218" y="60"/>
      </p:cViewPr>
      <p:guideLst>
        <p:guide orient="horz" pos="2136"/>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T. Sun" userId="d8e846cab07525bd" providerId="LiveId" clId="{1315BDB3-A75A-402D-9136-79D8014B86DD}"/>
    <pc:docChg chg="modSld">
      <pc:chgData name="X.T. Sun" userId="d8e846cab07525bd" providerId="LiveId" clId="{1315BDB3-A75A-402D-9136-79D8014B86DD}" dt="2024-04-26T14:27:32.191" v="13" actId="20577"/>
      <pc:docMkLst>
        <pc:docMk/>
      </pc:docMkLst>
      <pc:sldChg chg="modSp mod">
        <pc:chgData name="X.T. Sun" userId="d8e846cab07525bd" providerId="LiveId" clId="{1315BDB3-A75A-402D-9136-79D8014B86DD}" dt="2024-04-26T13:54:19.333" v="5" actId="14100"/>
        <pc:sldMkLst>
          <pc:docMk/>
          <pc:sldMk cId="0" sldId="296"/>
        </pc:sldMkLst>
        <pc:spChg chg="mod">
          <ac:chgData name="X.T. Sun" userId="d8e846cab07525bd" providerId="LiveId" clId="{1315BDB3-A75A-402D-9136-79D8014B86DD}" dt="2024-04-26T13:54:19.333" v="5" actId="14100"/>
          <ac:spMkLst>
            <pc:docMk/>
            <pc:sldMk cId="0" sldId="296"/>
            <ac:spMk id="35843" creationId="{00000000-0000-0000-0000-000000000000}"/>
          </ac:spMkLst>
        </pc:spChg>
        <pc:picChg chg="mod">
          <ac:chgData name="X.T. Sun" userId="d8e846cab07525bd" providerId="LiveId" clId="{1315BDB3-A75A-402D-9136-79D8014B86DD}" dt="2024-04-26T13:53:24.901" v="3" actId="1076"/>
          <ac:picMkLst>
            <pc:docMk/>
            <pc:sldMk cId="0" sldId="296"/>
            <ac:picMk id="35844" creationId="{00000000-0000-0000-0000-000000000000}"/>
          </ac:picMkLst>
        </pc:picChg>
      </pc:sldChg>
      <pc:sldChg chg="modSp mod">
        <pc:chgData name="X.T. Sun" userId="d8e846cab07525bd" providerId="LiveId" clId="{1315BDB3-A75A-402D-9136-79D8014B86DD}" dt="2024-04-26T14:04:27.146" v="12" actId="14100"/>
        <pc:sldMkLst>
          <pc:docMk/>
          <pc:sldMk cId="0" sldId="300"/>
        </pc:sldMkLst>
        <pc:spChg chg="mod">
          <ac:chgData name="X.T. Sun" userId="d8e846cab07525bd" providerId="LiveId" clId="{1315BDB3-A75A-402D-9136-79D8014B86DD}" dt="2024-04-26T14:04:27.146" v="12" actId="14100"/>
          <ac:spMkLst>
            <pc:docMk/>
            <pc:sldMk cId="0" sldId="300"/>
            <ac:spMk id="44034" creationId="{00000000-0000-0000-0000-000000000000}"/>
          </ac:spMkLst>
        </pc:spChg>
        <pc:picChg chg="mod">
          <ac:chgData name="X.T. Sun" userId="d8e846cab07525bd" providerId="LiveId" clId="{1315BDB3-A75A-402D-9136-79D8014B86DD}" dt="2024-04-26T14:03:39.874" v="11" actId="14100"/>
          <ac:picMkLst>
            <pc:docMk/>
            <pc:sldMk cId="0" sldId="300"/>
            <ac:picMk id="44035" creationId="{00000000-0000-0000-0000-000000000000}"/>
          </ac:picMkLst>
        </pc:picChg>
        <pc:picChg chg="mod">
          <ac:chgData name="X.T. Sun" userId="d8e846cab07525bd" providerId="LiveId" clId="{1315BDB3-A75A-402D-9136-79D8014B86DD}" dt="2024-04-26T14:03:32.554" v="9" actId="1076"/>
          <ac:picMkLst>
            <pc:docMk/>
            <pc:sldMk cId="0" sldId="300"/>
            <ac:picMk id="44038" creationId="{00000000-0000-0000-0000-000000000000}"/>
          </ac:picMkLst>
        </pc:picChg>
      </pc:sldChg>
      <pc:sldChg chg="modSp mod">
        <pc:chgData name="X.T. Sun" userId="d8e846cab07525bd" providerId="LiveId" clId="{1315BDB3-A75A-402D-9136-79D8014B86DD}" dt="2024-04-26T14:27:32.191" v="13" actId="20577"/>
        <pc:sldMkLst>
          <pc:docMk/>
          <pc:sldMk cId="0" sldId="327"/>
        </pc:sldMkLst>
        <pc:spChg chg="mod">
          <ac:chgData name="X.T. Sun" userId="d8e846cab07525bd" providerId="LiveId" clId="{1315BDB3-A75A-402D-9136-79D8014B86DD}" dt="2024-04-26T14:27:32.191" v="13" actId="20577"/>
          <ac:spMkLst>
            <pc:docMk/>
            <pc:sldMk cId="0" sldId="327"/>
            <ac:spMk id="9933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781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781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781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t>‹#›</a:t>
            </a:fld>
            <a:endParaRPr lang="en-US" altLang="zh-CN" sz="1200"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678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4678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Fifth level</a:t>
            </a:r>
          </a:p>
        </p:txBody>
      </p:sp>
      <p:sp>
        <p:nvSpPr>
          <p:cNvPr id="24679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679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t>‹#›</a:t>
            </a:fld>
            <a:endParaRPr lang="en-US" altLang="zh-CN"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81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10</a:t>
            </a:fld>
            <a:endParaRPr lang="en-US" altLang="zh-CN" sz="1200" dirty="0">
              <a:latin typeface="Arial" panose="020B0604020202020204" pitchFamily="34" charset="0"/>
            </a:endParaRPr>
          </a:p>
        </p:txBody>
      </p:sp>
      <p:sp>
        <p:nvSpPr>
          <p:cNvPr id="819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286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21</a:t>
            </a:fld>
            <a:endParaRPr lang="en-US" altLang="zh-CN" sz="1200" dirty="0">
              <a:latin typeface="Arial" panose="020B0604020202020204" pitchFamily="34" charset="0"/>
            </a:endParaRPr>
          </a:p>
        </p:txBody>
      </p:sp>
      <p:sp>
        <p:nvSpPr>
          <p:cNvPr id="2867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307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22</a:t>
            </a:fld>
            <a:endParaRPr lang="en-US" altLang="zh-CN" sz="1200" dirty="0">
              <a:latin typeface="Arial" panose="020B0604020202020204" pitchFamily="34" charset="0"/>
            </a:endParaRPr>
          </a:p>
        </p:txBody>
      </p:sp>
      <p:sp>
        <p:nvSpPr>
          <p:cNvPr id="30725"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327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23</a:t>
            </a:fld>
            <a:endParaRPr lang="en-US" altLang="zh-CN" sz="1200" dirty="0">
              <a:latin typeface="Arial" panose="020B0604020202020204" pitchFamily="34" charset="0"/>
            </a:endParaRPr>
          </a:p>
        </p:txBody>
      </p:sp>
      <p:sp>
        <p:nvSpPr>
          <p:cNvPr id="32773"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348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24</a:t>
            </a:fld>
            <a:endParaRPr lang="en-US" altLang="zh-CN" sz="1200" dirty="0">
              <a:latin typeface="Arial" panose="020B0604020202020204" pitchFamily="34" charset="0"/>
            </a:endParaRPr>
          </a:p>
        </p:txBody>
      </p:sp>
      <p:sp>
        <p:nvSpPr>
          <p:cNvPr id="34821"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368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25</a:t>
            </a:fld>
            <a:endParaRPr lang="en-US" altLang="zh-CN" sz="1200" dirty="0">
              <a:latin typeface="Arial" panose="020B0604020202020204" pitchFamily="34" charset="0"/>
            </a:endParaRPr>
          </a:p>
        </p:txBody>
      </p:sp>
      <p:sp>
        <p:nvSpPr>
          <p:cNvPr id="36869"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389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26</a:t>
            </a:fld>
            <a:endParaRPr lang="en-US" altLang="zh-CN" sz="1200" dirty="0">
              <a:latin typeface="Arial" panose="020B0604020202020204" pitchFamily="34" charset="0"/>
            </a:endParaRPr>
          </a:p>
        </p:txBody>
      </p:sp>
      <p:sp>
        <p:nvSpPr>
          <p:cNvPr id="3891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409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27</a:t>
            </a:fld>
            <a:endParaRPr lang="en-US" altLang="zh-CN" sz="1200" dirty="0">
              <a:latin typeface="Arial" panose="020B0604020202020204" pitchFamily="34" charset="0"/>
            </a:endParaRPr>
          </a:p>
        </p:txBody>
      </p:sp>
      <p:sp>
        <p:nvSpPr>
          <p:cNvPr id="40965"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430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28</a:t>
            </a:fld>
            <a:endParaRPr lang="en-US" altLang="zh-CN" sz="1200" dirty="0">
              <a:latin typeface="Arial" panose="020B0604020202020204" pitchFamily="34" charset="0"/>
            </a:endParaRPr>
          </a:p>
        </p:txBody>
      </p:sp>
      <p:sp>
        <p:nvSpPr>
          <p:cNvPr id="43013"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450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29</a:t>
            </a:fld>
            <a:endParaRPr lang="en-US" altLang="zh-CN" sz="1200" dirty="0">
              <a:latin typeface="Arial" panose="020B0604020202020204" pitchFamily="34" charset="0"/>
            </a:endParaRPr>
          </a:p>
        </p:txBody>
      </p:sp>
      <p:sp>
        <p:nvSpPr>
          <p:cNvPr id="45061"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471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30</a:t>
            </a:fld>
            <a:endParaRPr lang="en-US" altLang="zh-CN" sz="1200" dirty="0">
              <a:latin typeface="Arial" panose="020B0604020202020204" pitchFamily="34" charset="0"/>
            </a:endParaRPr>
          </a:p>
        </p:txBody>
      </p:sp>
      <p:sp>
        <p:nvSpPr>
          <p:cNvPr id="47109"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122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13</a:t>
            </a:fld>
            <a:endParaRPr lang="en-US" altLang="zh-CN" sz="1200" dirty="0">
              <a:latin typeface="Arial" panose="020B0604020202020204" pitchFamily="34" charset="0"/>
            </a:endParaRPr>
          </a:p>
        </p:txBody>
      </p:sp>
      <p:sp>
        <p:nvSpPr>
          <p:cNvPr id="12293"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491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31</a:t>
            </a:fld>
            <a:endParaRPr lang="en-US" altLang="zh-CN" sz="1200" dirty="0">
              <a:latin typeface="Arial" panose="020B0604020202020204" pitchFamily="34" charset="0"/>
            </a:endParaRPr>
          </a:p>
        </p:txBody>
      </p:sp>
      <p:sp>
        <p:nvSpPr>
          <p:cNvPr id="4915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512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32</a:t>
            </a:fld>
            <a:endParaRPr lang="en-US" altLang="zh-CN" sz="1200" dirty="0">
              <a:latin typeface="Arial" panose="020B0604020202020204" pitchFamily="34" charset="0"/>
            </a:endParaRPr>
          </a:p>
        </p:txBody>
      </p:sp>
      <p:sp>
        <p:nvSpPr>
          <p:cNvPr id="51205"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532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33</a:t>
            </a:fld>
            <a:endParaRPr lang="en-US" altLang="zh-CN" sz="1200" dirty="0">
              <a:latin typeface="Arial" panose="020B0604020202020204" pitchFamily="34" charset="0"/>
            </a:endParaRPr>
          </a:p>
        </p:txBody>
      </p:sp>
      <p:sp>
        <p:nvSpPr>
          <p:cNvPr id="53253"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553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34</a:t>
            </a:fld>
            <a:endParaRPr lang="en-US" altLang="zh-CN" sz="1200" dirty="0">
              <a:latin typeface="Arial" panose="020B0604020202020204" pitchFamily="34" charset="0"/>
            </a:endParaRPr>
          </a:p>
        </p:txBody>
      </p:sp>
      <p:sp>
        <p:nvSpPr>
          <p:cNvPr id="55301"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573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35</a:t>
            </a:fld>
            <a:endParaRPr lang="en-US" altLang="zh-CN" sz="1200" dirty="0">
              <a:latin typeface="Arial" panose="020B0604020202020204" pitchFamily="34" charset="0"/>
            </a:endParaRPr>
          </a:p>
        </p:txBody>
      </p:sp>
      <p:sp>
        <p:nvSpPr>
          <p:cNvPr id="57349"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p:sp>
      <p:sp>
        <p:nvSpPr>
          <p:cNvPr id="5939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593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36</a:t>
            </a:fld>
            <a:endParaRPr lang="en-US" altLang="zh-CN" sz="1200" dirty="0">
              <a:latin typeface="Arial" panose="020B0604020202020204" pitchFamily="34" charset="0"/>
            </a:endParaRPr>
          </a:p>
        </p:txBody>
      </p:sp>
      <p:sp>
        <p:nvSpPr>
          <p:cNvPr id="5939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614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37</a:t>
            </a:fld>
            <a:endParaRPr lang="en-US" altLang="zh-CN" sz="1200" dirty="0">
              <a:latin typeface="Arial" panose="020B0604020202020204" pitchFamily="34" charset="0"/>
            </a:endParaRPr>
          </a:p>
        </p:txBody>
      </p:sp>
      <p:sp>
        <p:nvSpPr>
          <p:cNvPr id="61445"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38</a:t>
            </a:fld>
            <a:endParaRPr lang="en-US" altLang="zh-CN" sz="1200" dirty="0">
              <a:latin typeface="Arial" panose="020B0604020202020204" pitchFamily="34" charset="0"/>
            </a:endParaRPr>
          </a:p>
        </p:txBody>
      </p:sp>
      <p:sp>
        <p:nvSpPr>
          <p:cNvPr id="63493"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p:sp>
      <p:sp>
        <p:nvSpPr>
          <p:cNvPr id="65539"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39</a:t>
            </a:fld>
            <a:endParaRPr lang="en-US" altLang="zh-CN" sz="1200" dirty="0">
              <a:latin typeface="Arial" panose="020B0604020202020204" pitchFamily="34" charset="0"/>
            </a:endParaRPr>
          </a:p>
        </p:txBody>
      </p:sp>
      <p:sp>
        <p:nvSpPr>
          <p:cNvPr id="65541"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p:sp>
      <p:sp>
        <p:nvSpPr>
          <p:cNvPr id="67587"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675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40</a:t>
            </a:fld>
            <a:endParaRPr lang="en-US" altLang="zh-CN" sz="1200" dirty="0">
              <a:latin typeface="Arial" panose="020B0604020202020204" pitchFamily="34" charset="0"/>
            </a:endParaRPr>
          </a:p>
        </p:txBody>
      </p:sp>
      <p:sp>
        <p:nvSpPr>
          <p:cNvPr id="67589"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143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14</a:t>
            </a:fld>
            <a:endParaRPr lang="en-US" altLang="zh-CN" sz="1200" dirty="0">
              <a:latin typeface="Arial" panose="020B0604020202020204" pitchFamily="34" charset="0"/>
            </a:endParaRPr>
          </a:p>
        </p:txBody>
      </p:sp>
      <p:sp>
        <p:nvSpPr>
          <p:cNvPr id="14341"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p:sp>
      <p:sp>
        <p:nvSpPr>
          <p:cNvPr id="6963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696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41</a:t>
            </a:fld>
            <a:endParaRPr lang="en-US" altLang="zh-CN" sz="1200" dirty="0">
              <a:latin typeface="Arial" panose="020B0604020202020204" pitchFamily="34" charset="0"/>
            </a:endParaRPr>
          </a:p>
        </p:txBody>
      </p:sp>
      <p:sp>
        <p:nvSpPr>
          <p:cNvPr id="6963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p:sp>
      <p:sp>
        <p:nvSpPr>
          <p:cNvPr id="71683"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716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42</a:t>
            </a:fld>
            <a:endParaRPr lang="en-US" altLang="zh-CN" sz="1200" dirty="0">
              <a:latin typeface="Arial" panose="020B0604020202020204" pitchFamily="34" charset="0"/>
            </a:endParaRPr>
          </a:p>
        </p:txBody>
      </p:sp>
      <p:sp>
        <p:nvSpPr>
          <p:cNvPr id="71685"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43</a:t>
            </a:fld>
            <a:endParaRPr lang="en-US" altLang="zh-CN" sz="1200" dirty="0">
              <a:latin typeface="Arial" panose="020B0604020202020204" pitchFamily="34" charset="0"/>
            </a:endParaRPr>
          </a:p>
        </p:txBody>
      </p:sp>
      <p:sp>
        <p:nvSpPr>
          <p:cNvPr id="73731" name="Rectangle 2"/>
          <p:cNvSpPr>
            <a:spLocks noGrp="1" noRot="1" noChangeAspect="1" noTextEdit="1"/>
          </p:cNvSpPr>
          <p:nvPr>
            <p:ph type="sldImg"/>
          </p:nvPr>
        </p:nvSpPr>
        <p:spPr/>
      </p:sp>
      <p:sp>
        <p:nvSpPr>
          <p:cNvPr id="73732" name="Rectangle 3"/>
          <p:cNvSpPr>
            <a:spLocks noGrp="1"/>
          </p:cNvSpPr>
          <p:nvPr>
            <p:ph type="body"/>
          </p:nvPr>
        </p:nvSpPr>
        <p:spPr/>
        <p:txBody>
          <a:bodyPr wrap="square" lIns="91440" tIns="45720" rIns="91440" bIns="45720" anchor="t" anchorCtr="0"/>
          <a:lstStyle/>
          <a:p>
            <a:pPr lvl="0" eaLnBrk="1" hangingPunct="1"/>
            <a:r>
              <a:rPr lang="zh-CN" altLang="en-US" sz="1000" dirty="0"/>
              <a:t>随着移动互联网的快速发展，无线带宽大幅提升和云计算技术体系不断成熟，为语音交互技术应用到移动智能终端上创造了条件。</a:t>
            </a:r>
            <a:r>
              <a:rPr lang="zh-CN" altLang="en-US" dirty="0"/>
              <a:t> </a:t>
            </a:r>
          </a:p>
          <a:p>
            <a:pPr lvl="0" eaLnBrk="1" hangingPunct="1"/>
            <a:endParaRPr lang="zh-CN" altLang="en-US" dirty="0"/>
          </a:p>
          <a:p>
            <a:pPr lvl="0" eaLnBrk="1" hangingPunct="1"/>
            <a:r>
              <a:rPr lang="zh-CN" altLang="en-US" dirty="0"/>
              <a:t>也被称为虚拟个人助理 （</a:t>
            </a:r>
            <a:r>
              <a:rPr lang="en-US" altLang="zh-CN" dirty="0"/>
              <a:t>VPA</a:t>
            </a:r>
            <a:r>
              <a:rPr lang="zh-CN" altLang="en-US" dirty="0"/>
              <a:t>）。 利用 </a:t>
            </a:r>
            <a:r>
              <a:rPr lang="en-US" altLang="zh-CN" dirty="0"/>
              <a:t>Siri</a:t>
            </a:r>
            <a:r>
              <a:rPr lang="zh-CN" altLang="en-US" dirty="0"/>
              <a:t>，用户可以通过手机读短信、介绍餐厅、询问天气、语音设置闹钟等。 </a:t>
            </a:r>
            <a:r>
              <a:rPr lang="en-US" altLang="zh-CN" dirty="0"/>
              <a:t>Siri </a:t>
            </a:r>
            <a:r>
              <a:rPr lang="zh-CN" altLang="en-US" dirty="0"/>
              <a:t>可以支持自然语言输入，并且可以调用系统自带的天气预报、日程安排搜索资料等应用，还能够不断学习新的声音和语调，提供对话式应答，使得“语音控制”成为当年智能终端产业最受关注的方向。</a:t>
            </a:r>
          </a:p>
          <a:p>
            <a:pPr lvl="0" eaLnBrk="1" hangingPunct="1"/>
            <a:r>
              <a:rPr lang="zh-CN" altLang="en-US" dirty="0"/>
              <a:t>根据用户的使用目的，语音交互技术可以在移动互联网多种场景中应用，如语音控制、语音聊天、语音翻译、语音搜索、语音导航等。 目前，语音识别植入手机操作系统底层已是大势所趋，语音控制技术的发展，使用户可以用语音直接获得移动互联网服务，降低了移动互联网业务的使用难度，加速移动互联网应用的推广，成为未来移动互联网入口之一。 基于语义理解的语音交互技术及其应用的研究将是业界未来重要的研究和创新方向。</a:t>
            </a:r>
          </a:p>
          <a:p>
            <a:pPr lvl="0" eaLnBrk="1" hangingPunct="1"/>
            <a:endParaRPr lang="en-US" altLang="zh-CN" dirty="0"/>
          </a:p>
        </p:txBody>
      </p:sp>
      <p:sp>
        <p:nvSpPr>
          <p:cNvPr id="73733" name="日期占位符 2"/>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p:sp>
      <p:sp>
        <p:nvSpPr>
          <p:cNvPr id="75779"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757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44</a:t>
            </a:fld>
            <a:endParaRPr lang="en-US" altLang="zh-CN" sz="1200" dirty="0">
              <a:latin typeface="Arial" panose="020B0604020202020204" pitchFamily="34" charset="0"/>
            </a:endParaRPr>
          </a:p>
        </p:txBody>
      </p:sp>
      <p:sp>
        <p:nvSpPr>
          <p:cNvPr id="75781"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p:sp>
      <p:sp>
        <p:nvSpPr>
          <p:cNvPr id="77827"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778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45</a:t>
            </a:fld>
            <a:endParaRPr lang="en-US" altLang="zh-CN" sz="1200" dirty="0">
              <a:latin typeface="Arial" panose="020B0604020202020204" pitchFamily="34" charset="0"/>
            </a:endParaRPr>
          </a:p>
        </p:txBody>
      </p:sp>
      <p:sp>
        <p:nvSpPr>
          <p:cNvPr id="77829"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p:sp>
      <p:sp>
        <p:nvSpPr>
          <p:cNvPr id="7987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798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46</a:t>
            </a:fld>
            <a:endParaRPr lang="en-US" altLang="zh-CN" sz="1200" dirty="0">
              <a:latin typeface="Arial" panose="020B0604020202020204" pitchFamily="34" charset="0"/>
            </a:endParaRPr>
          </a:p>
        </p:txBody>
      </p:sp>
      <p:sp>
        <p:nvSpPr>
          <p:cNvPr id="7987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p:sp>
      <p:sp>
        <p:nvSpPr>
          <p:cNvPr id="81923"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819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47</a:t>
            </a:fld>
            <a:endParaRPr lang="en-US" altLang="zh-CN" sz="1200" dirty="0">
              <a:latin typeface="Arial" panose="020B0604020202020204" pitchFamily="34" charset="0"/>
            </a:endParaRPr>
          </a:p>
        </p:txBody>
      </p:sp>
      <p:sp>
        <p:nvSpPr>
          <p:cNvPr id="81925"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p:sp>
      <p:sp>
        <p:nvSpPr>
          <p:cNvPr id="83971"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839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48</a:t>
            </a:fld>
            <a:endParaRPr lang="en-US" altLang="zh-CN" sz="1200" dirty="0">
              <a:latin typeface="Arial" panose="020B0604020202020204" pitchFamily="34" charset="0"/>
            </a:endParaRPr>
          </a:p>
        </p:txBody>
      </p:sp>
      <p:sp>
        <p:nvSpPr>
          <p:cNvPr id="83973"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p:sp>
      <p:sp>
        <p:nvSpPr>
          <p:cNvPr id="86019"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860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49</a:t>
            </a:fld>
            <a:endParaRPr lang="en-US" altLang="zh-CN" sz="1200" dirty="0">
              <a:latin typeface="Arial" panose="020B0604020202020204" pitchFamily="34" charset="0"/>
            </a:endParaRPr>
          </a:p>
        </p:txBody>
      </p:sp>
      <p:sp>
        <p:nvSpPr>
          <p:cNvPr id="86021"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p:sp>
      <p:sp>
        <p:nvSpPr>
          <p:cNvPr id="88067"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880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50</a:t>
            </a:fld>
            <a:endParaRPr lang="en-US" altLang="zh-CN" sz="1200" dirty="0">
              <a:latin typeface="Arial" panose="020B0604020202020204" pitchFamily="34" charset="0"/>
            </a:endParaRPr>
          </a:p>
        </p:txBody>
      </p:sp>
      <p:sp>
        <p:nvSpPr>
          <p:cNvPr id="88069"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163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15</a:t>
            </a:fld>
            <a:endParaRPr lang="en-US" altLang="zh-CN" sz="1200" dirty="0">
              <a:latin typeface="Arial" panose="020B0604020202020204" pitchFamily="34" charset="0"/>
            </a:endParaRPr>
          </a:p>
        </p:txBody>
      </p:sp>
      <p:sp>
        <p:nvSpPr>
          <p:cNvPr id="16389"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p:sp>
      <p:sp>
        <p:nvSpPr>
          <p:cNvPr id="9011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901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51</a:t>
            </a:fld>
            <a:endParaRPr lang="en-US" altLang="zh-CN" sz="1200" dirty="0">
              <a:latin typeface="Arial" panose="020B0604020202020204" pitchFamily="34" charset="0"/>
            </a:endParaRPr>
          </a:p>
        </p:txBody>
      </p:sp>
      <p:sp>
        <p:nvSpPr>
          <p:cNvPr id="9011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921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52</a:t>
            </a:fld>
            <a:endParaRPr lang="en-US" altLang="zh-CN" sz="1200" dirty="0">
              <a:latin typeface="Arial" panose="020B0604020202020204" pitchFamily="34" charset="0"/>
            </a:endParaRPr>
          </a:p>
        </p:txBody>
      </p:sp>
      <p:sp>
        <p:nvSpPr>
          <p:cNvPr id="92165"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p:sp>
      <p:sp>
        <p:nvSpPr>
          <p:cNvPr id="94211"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942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53</a:t>
            </a:fld>
            <a:endParaRPr lang="en-US" altLang="zh-CN" sz="1200" dirty="0">
              <a:latin typeface="Arial" panose="020B0604020202020204" pitchFamily="34" charset="0"/>
            </a:endParaRPr>
          </a:p>
        </p:txBody>
      </p:sp>
      <p:sp>
        <p:nvSpPr>
          <p:cNvPr id="94213"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962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54</a:t>
            </a:fld>
            <a:endParaRPr lang="en-US" altLang="zh-CN" sz="1200" dirty="0">
              <a:latin typeface="Arial" panose="020B0604020202020204" pitchFamily="34" charset="0"/>
            </a:endParaRPr>
          </a:p>
        </p:txBody>
      </p:sp>
      <p:sp>
        <p:nvSpPr>
          <p:cNvPr id="96261"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983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55</a:t>
            </a:fld>
            <a:endParaRPr lang="en-US" altLang="zh-CN" sz="1200" dirty="0">
              <a:latin typeface="Arial" panose="020B0604020202020204" pitchFamily="34" charset="0"/>
            </a:endParaRPr>
          </a:p>
        </p:txBody>
      </p:sp>
      <p:sp>
        <p:nvSpPr>
          <p:cNvPr id="98309"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p:sp>
      <p:sp>
        <p:nvSpPr>
          <p:cNvPr id="10035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1003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56</a:t>
            </a:fld>
            <a:endParaRPr lang="en-US" altLang="zh-CN" sz="1200" dirty="0">
              <a:latin typeface="Arial" panose="020B0604020202020204" pitchFamily="34" charset="0"/>
            </a:endParaRPr>
          </a:p>
        </p:txBody>
      </p:sp>
      <p:sp>
        <p:nvSpPr>
          <p:cNvPr id="10035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p:sp>
      <p:sp>
        <p:nvSpPr>
          <p:cNvPr id="102403"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1024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57</a:t>
            </a:fld>
            <a:endParaRPr lang="en-US" altLang="zh-CN" sz="1200" dirty="0">
              <a:latin typeface="Arial" panose="020B0604020202020204" pitchFamily="34" charset="0"/>
            </a:endParaRPr>
          </a:p>
        </p:txBody>
      </p:sp>
      <p:sp>
        <p:nvSpPr>
          <p:cNvPr id="102405"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p:sp>
      <p:sp>
        <p:nvSpPr>
          <p:cNvPr id="104451"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1044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58</a:t>
            </a:fld>
            <a:endParaRPr lang="en-US" altLang="zh-CN" sz="1200" dirty="0">
              <a:latin typeface="Arial" panose="020B0604020202020204" pitchFamily="34" charset="0"/>
            </a:endParaRPr>
          </a:p>
        </p:txBody>
      </p:sp>
      <p:sp>
        <p:nvSpPr>
          <p:cNvPr id="104453"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p:sp>
      <p:sp>
        <p:nvSpPr>
          <p:cNvPr id="106499"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1065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59</a:t>
            </a:fld>
            <a:endParaRPr lang="en-US" altLang="zh-CN" sz="1200" dirty="0">
              <a:latin typeface="Arial" panose="020B0604020202020204" pitchFamily="34" charset="0"/>
            </a:endParaRPr>
          </a:p>
        </p:txBody>
      </p:sp>
      <p:sp>
        <p:nvSpPr>
          <p:cNvPr id="106501"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p:sp>
      <p:sp>
        <p:nvSpPr>
          <p:cNvPr id="108547"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1085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60</a:t>
            </a:fld>
            <a:endParaRPr lang="en-US" altLang="zh-CN" sz="1200" dirty="0">
              <a:latin typeface="Arial" panose="020B0604020202020204" pitchFamily="34" charset="0"/>
            </a:endParaRPr>
          </a:p>
        </p:txBody>
      </p:sp>
      <p:sp>
        <p:nvSpPr>
          <p:cNvPr id="108549"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18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16</a:t>
            </a:fld>
            <a:endParaRPr lang="en-US" altLang="zh-CN" sz="1200" dirty="0">
              <a:latin typeface="Arial" panose="020B0604020202020204" pitchFamily="34" charset="0"/>
            </a:endParaRPr>
          </a:p>
        </p:txBody>
      </p:sp>
      <p:sp>
        <p:nvSpPr>
          <p:cNvPr id="1843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p:sp>
      <p:sp>
        <p:nvSpPr>
          <p:cNvPr id="11059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1105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61</a:t>
            </a:fld>
            <a:endParaRPr lang="en-US" altLang="zh-CN" sz="1200" dirty="0">
              <a:latin typeface="Arial" panose="020B0604020202020204" pitchFamily="34" charset="0"/>
            </a:endParaRPr>
          </a:p>
        </p:txBody>
      </p:sp>
      <p:sp>
        <p:nvSpPr>
          <p:cNvPr id="11059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p:sp>
      <p:sp>
        <p:nvSpPr>
          <p:cNvPr id="112643"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1126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62</a:t>
            </a:fld>
            <a:endParaRPr lang="en-US" altLang="zh-CN" sz="1200" dirty="0">
              <a:latin typeface="Arial" panose="020B0604020202020204" pitchFamily="34" charset="0"/>
            </a:endParaRPr>
          </a:p>
        </p:txBody>
      </p:sp>
      <p:sp>
        <p:nvSpPr>
          <p:cNvPr id="112645"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81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63</a:t>
            </a:fld>
            <a:endParaRPr lang="en-US" altLang="zh-CN" sz="1200" dirty="0">
              <a:latin typeface="Arial" panose="020B0604020202020204" pitchFamily="34" charset="0"/>
            </a:endParaRPr>
          </a:p>
        </p:txBody>
      </p:sp>
      <p:sp>
        <p:nvSpPr>
          <p:cNvPr id="8197"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17</a:t>
            </a:fld>
            <a:endParaRPr lang="en-US" altLang="zh-CN" sz="1200" dirty="0">
              <a:latin typeface="Arial" panose="020B0604020202020204" pitchFamily="34" charset="0"/>
            </a:endParaRPr>
          </a:p>
        </p:txBody>
      </p:sp>
      <p:sp>
        <p:nvSpPr>
          <p:cNvPr id="20485"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225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18</a:t>
            </a:fld>
            <a:endParaRPr lang="en-US" altLang="zh-CN" sz="1200" dirty="0">
              <a:latin typeface="Arial" panose="020B0604020202020204" pitchFamily="34" charset="0"/>
            </a:endParaRPr>
          </a:p>
        </p:txBody>
      </p:sp>
      <p:sp>
        <p:nvSpPr>
          <p:cNvPr id="22533"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245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19</a:t>
            </a:fld>
            <a:endParaRPr lang="en-US" altLang="zh-CN" sz="1200" dirty="0">
              <a:latin typeface="Arial" panose="020B0604020202020204" pitchFamily="34" charset="0"/>
            </a:endParaRPr>
          </a:p>
        </p:txBody>
      </p:sp>
      <p:sp>
        <p:nvSpPr>
          <p:cNvPr id="24581"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文本占位符 2"/>
          <p:cNvSpPr>
            <a:spLocks noGrp="1"/>
          </p:cNvSpPr>
          <p:nvPr>
            <p:ph type="body"/>
          </p:nvPr>
        </p:nvSpPr>
        <p:spPr/>
        <p:txBody>
          <a:bodyPr wrap="square" lIns="91440" tIns="45720" rIns="91440" bIns="45720" anchor="t" anchorCtr="0"/>
          <a:lstStyle/>
          <a:p>
            <a:pPr lvl="0"/>
            <a:endParaRPr lang="zh-CN" altLang="en-US" dirty="0"/>
          </a:p>
        </p:txBody>
      </p:sp>
      <p:sp>
        <p:nvSpPr>
          <p:cNvPr id="266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20</a:t>
            </a:fld>
            <a:endParaRPr lang="en-US" altLang="zh-CN" sz="1200" dirty="0">
              <a:latin typeface="Arial" panose="020B0604020202020204" pitchFamily="34" charset="0"/>
            </a:endParaRPr>
          </a:p>
        </p:txBody>
      </p:sp>
      <p:sp>
        <p:nvSpPr>
          <p:cNvPr id="26629" name="日期占位符 5"/>
          <p:cNvSpPr txBox="1">
            <a:spLocks noGrp="1"/>
          </p:cNvSpPr>
          <p:nvPr>
            <p:ph type="dt" sz="half"/>
          </p:nvPr>
        </p:nvSpPr>
        <p:spPr>
          <a:xfrm>
            <a:off x="3884613" y="0"/>
            <a:ext cx="2971800" cy="457200"/>
          </a:xfrm>
          <a:prstGeom prst="rect">
            <a:avLst/>
          </a:prstGeom>
          <a:noFill/>
          <a:ln w="9525">
            <a:noFill/>
          </a:ln>
        </p:spPr>
        <p:txBody>
          <a:bodyPr/>
          <a:lstStyle/>
          <a:p>
            <a:pPr lvl="0" algn="r" eaLnBrk="1" hangingPunct="1"/>
            <a:fld id="{BB962C8B-B14F-4D97-AF65-F5344CB8AC3E}" type="datetime1">
              <a:rPr lang="zh-CN" altLang="zh-CN" sz="1200" dirty="0">
                <a:latin typeface="Arial" panose="020B0604020202020204" pitchFamily="34" charset="0"/>
                <a:sym typeface="+mn-ea"/>
              </a:rPr>
              <a:t>2024/4/26</a:t>
            </a:fld>
            <a:endParaRPr lang="zh-CN" altLang="zh-CN" sz="1200" dirty="0">
              <a:latin typeface="Arial" panose="020B0604020202020204" pitchFamily="34" charset="0"/>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8000"/>
            <a:chOff x="0" y="0"/>
            <a:chExt cx="5760" cy="4320"/>
          </a:xfrm>
        </p:grpSpPr>
        <p:sp>
          <p:nvSpPr>
            <p:cNvPr id="18"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 name="Rectangle 4"/>
            <p:cNvSpPr>
              <a:spLocks noChangeArrowheads="1"/>
            </p:cNvSpPr>
            <p:nvPr/>
          </p:nvSpPr>
          <p:spPr bwMode="hidden">
            <a:xfrm>
              <a:off x="1081" y="1065"/>
              <a:ext cx="4679" cy="1596"/>
            </a:xfrm>
            <a:prstGeom prst="rect">
              <a:avLst/>
            </a:prstGeom>
            <a:solidFill>
              <a:schemeClr val="bg2"/>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053" name="Group 5"/>
            <p:cNvGrpSpPr/>
            <p:nvPr/>
          </p:nvGrpSpPr>
          <p:grpSpPr>
            <a:xfrm>
              <a:off x="0" y="672"/>
              <a:ext cx="1806" cy="1989"/>
              <a:chOff x="0" y="672"/>
              <a:chExt cx="1806" cy="1989"/>
            </a:xfrm>
          </p:grpSpPr>
          <p:sp>
            <p:nvSpPr>
              <p:cNvPr id="21" name="Rectangle 6"/>
              <p:cNvSpPr>
                <a:spLocks noChangeArrowheads="1"/>
              </p:cNvSpPr>
              <p:nvPr/>
            </p:nvSpPr>
            <p:spPr bwMode="auto">
              <a:xfrm>
                <a:off x="361" y="2257"/>
                <a:ext cx="363" cy="404"/>
              </a:xfrm>
              <a:prstGeom prst="rect">
                <a:avLst/>
              </a:prstGeom>
              <a:solidFill>
                <a:schemeClr val="accent2"/>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Rectangle 7"/>
              <p:cNvSpPr>
                <a:spLocks noChangeArrowheads="1"/>
              </p:cNvSpPr>
              <p:nvPr/>
            </p:nvSpPr>
            <p:spPr bwMode="auto">
              <a:xfrm>
                <a:off x="1081" y="1065"/>
                <a:ext cx="362" cy="405"/>
              </a:xfrm>
              <a:prstGeom prst="rect">
                <a:avLst/>
              </a:prstGeom>
              <a:solidFill>
                <a:schemeClr val="folHlink"/>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Rectangle 8"/>
              <p:cNvSpPr>
                <a:spLocks noChangeArrowheads="1"/>
              </p:cNvSpPr>
              <p:nvPr/>
            </p:nvSpPr>
            <p:spPr bwMode="auto">
              <a:xfrm>
                <a:off x="1437" y="672"/>
                <a:ext cx="369" cy="400"/>
              </a:xfrm>
              <a:prstGeom prst="rect">
                <a:avLst/>
              </a:prstGeom>
              <a:solidFill>
                <a:schemeClr val="folHlink"/>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4" name="Rectangle 9"/>
              <p:cNvSpPr>
                <a:spLocks noChangeArrowheads="1"/>
              </p:cNvSpPr>
              <p:nvPr/>
            </p:nvSpPr>
            <p:spPr bwMode="auto">
              <a:xfrm>
                <a:off x="719" y="2257"/>
                <a:ext cx="368" cy="404"/>
              </a:xfrm>
              <a:prstGeom prst="rect">
                <a:avLst/>
              </a:prstGeom>
              <a:solidFill>
                <a:schemeClr val="bg2"/>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 name="Rectangle 10"/>
              <p:cNvSpPr>
                <a:spLocks noChangeArrowheads="1"/>
              </p:cNvSpPr>
              <p:nvPr/>
            </p:nvSpPr>
            <p:spPr bwMode="auto">
              <a:xfrm>
                <a:off x="1437" y="1065"/>
                <a:ext cx="369" cy="405"/>
              </a:xfrm>
              <a:prstGeom prst="rect">
                <a:avLst/>
              </a:prstGeom>
              <a:solidFill>
                <a:schemeClr val="accent2"/>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Rectangle 11"/>
              <p:cNvSpPr>
                <a:spLocks noChangeArrowheads="1"/>
              </p:cNvSpPr>
              <p:nvPr/>
            </p:nvSpPr>
            <p:spPr bwMode="auto">
              <a:xfrm>
                <a:off x="719" y="1464"/>
                <a:ext cx="368" cy="399"/>
              </a:xfrm>
              <a:prstGeom prst="rect">
                <a:avLst/>
              </a:prstGeom>
              <a:solidFill>
                <a:schemeClr val="folHlink"/>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7" name="Rectangle 12"/>
              <p:cNvSpPr>
                <a:spLocks noChangeArrowheads="1"/>
              </p:cNvSpPr>
              <p:nvPr/>
            </p:nvSpPr>
            <p:spPr bwMode="auto">
              <a:xfrm>
                <a:off x="0" y="1464"/>
                <a:ext cx="367" cy="399"/>
              </a:xfrm>
              <a:prstGeom prst="rect">
                <a:avLst/>
              </a:prstGeom>
              <a:solidFill>
                <a:schemeClr val="bg2"/>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Rectangle 13"/>
              <p:cNvSpPr>
                <a:spLocks noChangeArrowheads="1"/>
              </p:cNvSpPr>
              <p:nvPr/>
            </p:nvSpPr>
            <p:spPr bwMode="auto">
              <a:xfrm>
                <a:off x="1081" y="1464"/>
                <a:ext cx="362" cy="399"/>
              </a:xfrm>
              <a:prstGeom prst="rect">
                <a:avLst/>
              </a:prstGeom>
              <a:solidFill>
                <a:schemeClr val="accent2"/>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Rectangle 14"/>
              <p:cNvSpPr>
                <a:spLocks noChangeArrowheads="1"/>
              </p:cNvSpPr>
              <p:nvPr/>
            </p:nvSpPr>
            <p:spPr bwMode="auto">
              <a:xfrm>
                <a:off x="361" y="1857"/>
                <a:ext cx="363" cy="406"/>
              </a:xfrm>
              <a:prstGeom prst="rect">
                <a:avLst/>
              </a:prstGeom>
              <a:solidFill>
                <a:schemeClr val="folHlink"/>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 name="Rectangle 15"/>
              <p:cNvSpPr>
                <a:spLocks noChangeArrowheads="1"/>
              </p:cNvSpPr>
              <p:nvPr/>
            </p:nvSpPr>
            <p:spPr bwMode="auto">
              <a:xfrm>
                <a:off x="719" y="1857"/>
                <a:ext cx="368" cy="406"/>
              </a:xfrm>
              <a:prstGeom prst="rect">
                <a:avLst/>
              </a:prstGeom>
              <a:solidFill>
                <a:schemeClr val="accent2"/>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sp>
        <p:nvSpPr>
          <p:cNvPr id="260115"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fontAlgn="base"/>
            <a:r>
              <a:rPr lang="zh-CN" altLang="en-US" strike="noStrike" noProof="1"/>
              <a:t>单击此处编辑母版标题样式</a:t>
            </a:r>
          </a:p>
        </p:txBody>
      </p:sp>
      <p:sp>
        <p:nvSpPr>
          <p:cNvPr id="26011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fontAlgn="base"/>
            <a:r>
              <a:rPr lang="zh-CN" altLang="en-US" strike="noStrike" noProof="1"/>
              <a:t>单击此处编辑母版副标题样式</a:t>
            </a:r>
          </a:p>
        </p:txBody>
      </p:sp>
      <p:sp>
        <p:nvSpPr>
          <p:cNvPr id="31" name="Rectangle 16"/>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smtClean="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p>
            <a:pPr algn="r" fontAlgn="base"/>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latin typeface="Arial Black" panose="020B0A04020102020204" pitchFamily="34" charset="0"/>
            </a:endParaRPr>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eaLnBrk="1" fontAlgn="base" hangingPunct="1"/>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457200"/>
            <a:ext cx="6019800" cy="541020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eaLnBrk="1" fontAlgn="base" hangingPunct="1"/>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6870700" cy="16002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85800" y="1828800"/>
            <a:ext cx="3771900" cy="3657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10100" y="1828800"/>
            <a:ext cx="3771900" cy="36576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Comic Sans MS" panose="030F0702030302020204" pitchFamily="66"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Comic Sans MS" panose="030F0702030302020204" pitchFamily="66"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Comic Sans MS" panose="030F0702030302020204" pitchFamily="66" charset="0"/>
              </a:rPr>
              <a:t>‹#›</a:t>
            </a:fld>
            <a:endParaRPr lang="en-US" altLang="zh-CN" dirty="0">
              <a:latin typeface="Comic Sans MS" panose="030F0702030302020204" pitchFamily="66" charset="0"/>
            </a:endParaRP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eaLnBrk="1" fontAlgn="base" hangingPunct="1"/>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eaLnBrk="1" fontAlgn="base" hangingPunct="1"/>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eaLnBrk="1" fontAlgn="base" hangingPunct="1"/>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p>
        </p:txBody>
      </p:sp>
      <p:sp>
        <p:nvSpPr>
          <p:cNvPr id="7" name="日期占位符 6"/>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1"/>
          </p:nvPr>
        </p:nvSpPr>
        <p:spPr/>
        <p:txBody>
          <a:bodyPr/>
          <a:lstStyle/>
          <a:p>
            <a:pPr lvl="0" eaLnBrk="1" fontAlgn="base" hangingPunct="1"/>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p>
        </p:txBody>
      </p:sp>
      <p:sp>
        <p:nvSpPr>
          <p:cNvPr id="9" name="日期占位符 8"/>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lstStyle/>
          <a:p>
            <a:pPr lvl="0" eaLnBrk="1" fontAlgn="base" hangingPunct="1"/>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p>
        </p:txBody>
      </p:sp>
      <p:sp>
        <p:nvSpPr>
          <p:cNvPr id="5" name="日期占位符 4"/>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lstStyle/>
          <a:p>
            <a:pPr lvl="0" eaLnBrk="1" fontAlgn="base" hangingPunct="1"/>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p>
        </p:txBody>
      </p:sp>
      <p:sp>
        <p:nvSpPr>
          <p:cNvPr id="4" name="日期占位符 3"/>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eaLnBrk="1" fontAlgn="base" hangingPunct="1"/>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p>
        </p:txBody>
      </p:sp>
      <p:sp>
        <p:nvSpPr>
          <p:cNvPr id="7" name="日期占位符 6"/>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eaLnBrk="1" fontAlgn="base" hangingPunct="1"/>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p>
        </p:txBody>
      </p:sp>
      <p:sp>
        <p:nvSpPr>
          <p:cNvPr id="7" name="日期占位符 6"/>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9074"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smtClean="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9075"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Black" panose="020B0A04020102020204" pitchFamily="34" charset="0"/>
              </a:defRPr>
            </a:lvl1pPr>
          </a:lstStyle>
          <a:p>
            <a:pPr lvl="0" eaLnBrk="1" fontAlgn="base" hangingPunct="1"/>
            <a:fld id="{9A0DB2DC-4C9A-4742-B13C-FB6460FD3503}" type="slidenum">
              <a:rPr lang="en-US" altLang="zh-CN" strike="noStrike" noProof="1" dirty="0">
                <a:latin typeface="Arial Black" panose="020B0A04020102020204" pitchFamily="34" charset="0"/>
                <a:ea typeface="宋体" panose="02010600030101010101" pitchFamily="2" charset="-122"/>
                <a:cs typeface="+mn-cs"/>
              </a:rPr>
              <a:t>‹#›</a:t>
            </a:fld>
            <a:endParaRPr lang="en-US" altLang="zh-CN" strike="noStrike" noProof="1"/>
          </a:p>
        </p:txBody>
      </p:sp>
      <p:grpSp>
        <p:nvGrpSpPr>
          <p:cNvPr id="1028" name="Group 4"/>
          <p:cNvGrpSpPr/>
          <p:nvPr/>
        </p:nvGrpSpPr>
        <p:grpSpPr>
          <a:xfrm>
            <a:off x="0" y="0"/>
            <a:ext cx="9144000" cy="546100"/>
            <a:chOff x="0" y="0"/>
            <a:chExt cx="5760" cy="344"/>
          </a:xfrm>
        </p:grpSpPr>
        <p:sp>
          <p:nvSpPr>
            <p:cNvPr id="25907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907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9079" name="Rectangle 7"/>
            <p:cNvSpPr>
              <a:spLocks noChangeArrowheads="1"/>
            </p:cNvSpPr>
            <p:nvPr/>
          </p:nvSpPr>
          <p:spPr bwMode="auto">
            <a:xfrm>
              <a:off x="258" y="85"/>
              <a:ext cx="87" cy="89"/>
            </a:xfrm>
            <a:prstGeom prst="rect">
              <a:avLst/>
            </a:prstGeom>
            <a:solidFill>
              <a:schemeClr val="folHlink"/>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259080" name="Rectangle 8"/>
            <p:cNvSpPr>
              <a:spLocks noChangeArrowheads="1"/>
            </p:cNvSpPr>
            <p:nvPr/>
          </p:nvSpPr>
          <p:spPr bwMode="auto">
            <a:xfrm>
              <a:off x="345" y="0"/>
              <a:ext cx="88" cy="87"/>
            </a:xfrm>
            <a:prstGeom prst="rect">
              <a:avLst/>
            </a:prstGeom>
            <a:solidFill>
              <a:schemeClr val="folHlink"/>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259081" name="Rectangle 9"/>
            <p:cNvSpPr>
              <a:spLocks noChangeArrowheads="1"/>
            </p:cNvSpPr>
            <p:nvPr/>
          </p:nvSpPr>
          <p:spPr bwMode="auto">
            <a:xfrm>
              <a:off x="345" y="85"/>
              <a:ext cx="88" cy="89"/>
            </a:xfrm>
            <a:prstGeom prst="rect">
              <a:avLst/>
            </a:prstGeom>
            <a:solidFill>
              <a:schemeClr val="accent2"/>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259082" name="Rectangle 10"/>
            <p:cNvSpPr>
              <a:spLocks noChangeArrowheads="1"/>
            </p:cNvSpPr>
            <p:nvPr/>
          </p:nvSpPr>
          <p:spPr bwMode="auto">
            <a:xfrm>
              <a:off x="173" y="173"/>
              <a:ext cx="86" cy="87"/>
            </a:xfrm>
            <a:prstGeom prst="rect">
              <a:avLst/>
            </a:prstGeom>
            <a:solidFill>
              <a:schemeClr val="folHlink"/>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259083" name="Rectangle 11"/>
            <p:cNvSpPr>
              <a:spLocks noChangeArrowheads="1"/>
            </p:cNvSpPr>
            <p:nvPr/>
          </p:nvSpPr>
          <p:spPr bwMode="auto">
            <a:xfrm>
              <a:off x="83" y="86"/>
              <a:ext cx="89" cy="87"/>
            </a:xfrm>
            <a:prstGeom prst="rect">
              <a:avLst/>
            </a:prstGeom>
            <a:solidFill>
              <a:schemeClr val="bg2"/>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9084" name="Rectangle 12"/>
            <p:cNvSpPr>
              <a:spLocks noChangeArrowheads="1"/>
            </p:cNvSpPr>
            <p:nvPr/>
          </p:nvSpPr>
          <p:spPr bwMode="auto">
            <a:xfrm>
              <a:off x="258" y="171"/>
              <a:ext cx="87" cy="87"/>
            </a:xfrm>
            <a:prstGeom prst="rect">
              <a:avLst/>
            </a:prstGeom>
            <a:solidFill>
              <a:schemeClr val="accent2"/>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259085" name="Rectangle 13"/>
            <p:cNvSpPr>
              <a:spLocks noChangeArrowheads="1"/>
            </p:cNvSpPr>
            <p:nvPr/>
          </p:nvSpPr>
          <p:spPr bwMode="auto">
            <a:xfrm>
              <a:off x="173" y="258"/>
              <a:ext cx="86" cy="86"/>
            </a:xfrm>
            <a:prstGeom prst="rect">
              <a:avLst/>
            </a:prstGeom>
            <a:solidFill>
              <a:schemeClr val="accent2"/>
            </a:solidFill>
            <a:ln w="9525">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chemeClr val="accent2"/>
                </a:solidFill>
                <a:effectLst/>
                <a:uLnTx/>
                <a:uFillTx/>
                <a:latin typeface="Arial" panose="020B0604020202020204" pitchFamily="34" charset="0"/>
                <a:ea typeface="宋体" panose="02010600030101010101" pitchFamily="2" charset="-122"/>
                <a:cs typeface="+mn-cs"/>
              </a:endParaRPr>
            </a:p>
          </p:txBody>
        </p:sp>
      </p:grpSp>
      <p:sp>
        <p:nvSpPr>
          <p:cNvPr id="1038" name="Rectangle 14"/>
          <p:cNvSpPr>
            <a:spLocks noGrp="1"/>
          </p:cNvSpPr>
          <p:nvPr>
            <p:ph type="title"/>
          </p:nvPr>
        </p:nvSpPr>
        <p:spPr>
          <a:xfrm>
            <a:off x="457200" y="457200"/>
            <a:ext cx="8229600" cy="1371600"/>
          </a:xfrm>
          <a:prstGeom prst="rect">
            <a:avLst/>
          </a:prstGeom>
          <a:noFill/>
          <a:ln w="9525">
            <a:noFill/>
          </a:ln>
        </p:spPr>
        <p:txBody>
          <a:bodyPr anchor="ctr" anchorCtr="0"/>
          <a:lstStyle/>
          <a:p>
            <a:pPr lvl="0"/>
            <a:r>
              <a:rPr lang="zh-CN" altLang="en-US" dirty="0"/>
              <a:t>单击此处编辑母版标题样式</a:t>
            </a:r>
          </a:p>
        </p:txBody>
      </p:sp>
      <p:sp>
        <p:nvSpPr>
          <p:cNvPr id="1039" name="Rectangle 15"/>
          <p:cNvSpPr>
            <a:spLocks noGrp="1"/>
          </p:cNvSpPr>
          <p:nvPr>
            <p:ph type="body"/>
          </p:nvPr>
        </p:nvSpPr>
        <p:spPr>
          <a:xfrm>
            <a:off x="457200" y="1981200"/>
            <a:ext cx="8229600" cy="3886200"/>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259088"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xiang1113@163.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image" Target="../media/image6.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w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oleObject" Target="../embeddings/oleObject9.bin"/><Relationship Id="rId4" Type="http://schemas.openxmlformats.org/officeDocument/2006/relationships/image" Target="../media/image51.emf"/></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oleObject" Target="../embeddings/oleObject11.bin"/><Relationship Id="rId4" Type="http://schemas.openxmlformats.org/officeDocument/2006/relationships/image" Target="../media/image54.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p:cNvSpPr>
          <p:nvPr>
            <p:ph type="ctrTitle"/>
          </p:nvPr>
        </p:nvSpPr>
        <p:spPr/>
        <p:txBody>
          <a:bodyPr wrap="square" lIns="91440" tIns="45720" rIns="91440" bIns="45720" anchor="ctr" anchorCtr="0"/>
          <a:lstStyle/>
          <a:p>
            <a:pPr eaLnBrk="1" hangingPunct="1">
              <a:buClrTx/>
              <a:buSzTx/>
              <a:buFontTx/>
            </a:pPr>
            <a:r>
              <a:rPr lang="zh-CN" altLang="en-US" dirty="0">
                <a:solidFill>
                  <a:srgbClr val="FFFFFF"/>
                </a:solidFill>
                <a:latin typeface="+mj-lt"/>
                <a:ea typeface="+mj-ea"/>
                <a:cs typeface="+mj-cs"/>
              </a:rPr>
              <a:t>人机交互（</a:t>
            </a:r>
            <a:r>
              <a:rPr lang="en-US" altLang="zh-CN" dirty="0">
                <a:solidFill>
                  <a:srgbClr val="FFFFFF"/>
                </a:solidFill>
                <a:latin typeface="+mj-lt"/>
                <a:ea typeface="+mj-ea"/>
                <a:cs typeface="+mj-cs"/>
              </a:rPr>
              <a:t>HCI, Human-Computer Interaction</a:t>
            </a:r>
            <a:r>
              <a:rPr lang="zh-CN" altLang="en-US" dirty="0">
                <a:solidFill>
                  <a:srgbClr val="FFFFFF"/>
                </a:solidFill>
                <a:latin typeface="+mj-lt"/>
                <a:ea typeface="+mj-ea"/>
                <a:cs typeface="+mj-cs"/>
              </a:rPr>
              <a:t>）</a:t>
            </a:r>
          </a:p>
        </p:txBody>
      </p:sp>
      <p:sp>
        <p:nvSpPr>
          <p:cNvPr id="5122" name="Rectangle 3"/>
          <p:cNvSpPr>
            <a:spLocks noGrp="1"/>
          </p:cNvSpPr>
          <p:nvPr>
            <p:ph type="subTitle" idx="1"/>
          </p:nvPr>
        </p:nvSpPr>
        <p:spPr/>
        <p:txBody>
          <a:bodyPr wrap="square" lIns="91440" tIns="45720" rIns="91440" bIns="45720" anchor="t" anchorCtr="0"/>
          <a:lstStyle/>
          <a:p>
            <a:pPr eaLnBrk="1" hangingPunct="1">
              <a:lnSpc>
                <a:spcPct val="90000"/>
              </a:lnSpc>
              <a:buSzPct val="75000"/>
            </a:pPr>
            <a:r>
              <a:rPr lang="zh-CN" altLang="en-US" sz="3000" b="1" dirty="0">
                <a:latin typeface="+mn-lt"/>
                <a:ea typeface="+mn-ea"/>
                <a:cs typeface="+mn-cs"/>
              </a:rPr>
              <a:t>王毅</a:t>
            </a:r>
          </a:p>
          <a:p>
            <a:pPr eaLnBrk="1" hangingPunct="1">
              <a:lnSpc>
                <a:spcPct val="90000"/>
              </a:lnSpc>
              <a:buSzPct val="75000"/>
            </a:pPr>
            <a:r>
              <a:rPr lang="en-US" altLang="zh-CN" sz="3000" b="1" dirty="0">
                <a:latin typeface="+mn-lt"/>
                <a:ea typeface="+mn-ea"/>
                <a:cs typeface="+mn-cs"/>
              </a:rPr>
              <a:t>Tel: 13389236010</a:t>
            </a:r>
          </a:p>
          <a:p>
            <a:pPr eaLnBrk="1" hangingPunct="1">
              <a:lnSpc>
                <a:spcPct val="90000"/>
              </a:lnSpc>
              <a:buSzPct val="75000"/>
            </a:pPr>
            <a:r>
              <a:rPr lang="en-US" altLang="zh-CN" sz="3000" b="1" dirty="0">
                <a:latin typeface="+mn-lt"/>
                <a:ea typeface="+mn-ea"/>
                <a:cs typeface="+mn-cs"/>
              </a:rPr>
              <a:t>E-mail:  </a:t>
            </a:r>
            <a:r>
              <a:rPr lang="en-US" altLang="zh-CN" sz="3000" b="1" dirty="0">
                <a:latin typeface="+mn-lt"/>
                <a:ea typeface="+mn-ea"/>
                <a:cs typeface="+mn-cs"/>
                <a:hlinkClick r:id="rId2"/>
              </a:rPr>
              <a:t>wangyi@nwu.edu.cn</a:t>
            </a:r>
            <a:endParaRPr lang="en-US" altLang="zh-CN" sz="3000" b="1" dirty="0">
              <a:latin typeface="+mn-lt"/>
              <a:ea typeface="+mn-ea"/>
              <a:cs typeface="+mn-cs"/>
            </a:endParaRPr>
          </a:p>
          <a:p>
            <a:pPr eaLnBrk="1" hangingPunct="1">
              <a:lnSpc>
                <a:spcPct val="90000"/>
              </a:lnSpc>
              <a:buSzPct val="75000"/>
            </a:pPr>
            <a:r>
              <a:rPr lang="en-US" altLang="zh-CN" sz="3000" b="1" dirty="0">
                <a:latin typeface="+mn-lt"/>
                <a:ea typeface="+mn-ea"/>
                <a:cs typeface="+mn-cs"/>
              </a:rPr>
              <a:t>QQ: 173811512</a:t>
            </a:r>
          </a:p>
          <a:p>
            <a:pPr eaLnBrk="1" hangingPunct="1">
              <a:lnSpc>
                <a:spcPct val="90000"/>
              </a:lnSpc>
              <a:buSzPct val="75000"/>
            </a:pPr>
            <a:endParaRPr lang="en-US" altLang="zh-CN" sz="3000" b="1" dirty="0">
              <a:latin typeface="+mn-lt"/>
              <a:ea typeface="+mn-ea"/>
              <a:cs typeface="+mn-cs"/>
            </a:endParaRPr>
          </a:p>
        </p:txBody>
      </p:sp>
      <p:sp>
        <p:nvSpPr>
          <p:cNvPr id="2" name="页脚占位符 1"/>
          <p:cNvSpPr>
            <a:spLocks noGrp="1"/>
          </p:cNvSpPr>
          <p:nvPr>
            <p:ph type="ftr" sz="quarter" idx="3"/>
          </p:nvPr>
        </p:nvSpPr>
        <p:spPr/>
        <p:txBody>
          <a:bodyPr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4" name="灯片编号占位符 2"/>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pitchFamily="34" charset="0"/>
              </a:rPr>
              <a:t>1</a:t>
            </a:fld>
            <a:endParaRPr lang="en-US" altLang="zh-CN" sz="1200" dirty="0">
              <a:latin typeface="Arial Black" panose="020B0A04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vert="horz" wrap="square" lIns="91440" tIns="45720" rIns="91440" bIns="45720" anchor="b" anchorCtr="0"/>
          <a:lstStyle/>
          <a:p>
            <a:pPr eaLnBrk="1" hangingPunct="1"/>
            <a:r>
              <a:rPr lang="zh-CN" altLang="en-US" b="1" dirty="0"/>
              <a:t>绪 论</a:t>
            </a:r>
          </a:p>
        </p:txBody>
      </p:sp>
      <p:sp>
        <p:nvSpPr>
          <p:cNvPr id="7171" name="Rectangle 3"/>
          <p:cNvSpPr>
            <a:spLocks noGrp="1"/>
          </p:cNvSpPr>
          <p:nvPr>
            <p:ph idx="1"/>
          </p:nvPr>
        </p:nvSpPr>
        <p:spPr/>
        <p:txBody>
          <a:bodyPr vert="horz" wrap="square" lIns="91440" tIns="45720" rIns="91440" bIns="45720" anchor="t" anchorCtr="0"/>
          <a:lstStyle/>
          <a:p>
            <a:pPr marL="609600" indent="-609600" eaLnBrk="1" hangingPunct="1"/>
            <a:r>
              <a:rPr lang="zh-CN" altLang="en-US" dirty="0"/>
              <a:t>为什么要进行人机交互？</a:t>
            </a:r>
          </a:p>
          <a:p>
            <a:pPr marL="609600" indent="-609600" eaLnBrk="1" hangingPunct="1"/>
            <a:r>
              <a:rPr lang="zh-CN" altLang="en-US" dirty="0"/>
              <a:t>人机交互的概念</a:t>
            </a:r>
          </a:p>
          <a:p>
            <a:pPr marL="609600" indent="-609600" eaLnBrk="1" hangingPunct="1"/>
            <a:r>
              <a:rPr lang="zh-CN" altLang="en-US" dirty="0"/>
              <a:t>研究人机交互的重要意义</a:t>
            </a:r>
          </a:p>
          <a:p>
            <a:pPr marL="609600" indent="-609600" eaLnBrk="1" hangingPunct="1"/>
            <a:r>
              <a:rPr lang="zh-CN" altLang="en-US" dirty="0"/>
              <a:t>人机交互技术的发展历史</a:t>
            </a:r>
          </a:p>
          <a:p>
            <a:pPr marL="609600" indent="-609600" eaLnBrk="1" hangingPunct="1"/>
            <a:r>
              <a:rPr lang="zh-CN" altLang="en-US" dirty="0"/>
              <a:t>人机交互技术的应用</a:t>
            </a:r>
          </a:p>
          <a:p>
            <a:pPr marL="609600" indent="-609600" eaLnBrk="1" hangingPunct="1"/>
            <a:r>
              <a:rPr lang="zh-CN" altLang="en-US" dirty="0"/>
              <a:t>人机交互研究的多学科基础</a:t>
            </a:r>
          </a:p>
          <a:p>
            <a:pPr marL="609600" indent="-609600" eaLnBrk="1" hangingPunct="1"/>
            <a:r>
              <a:rPr lang="zh-CN" altLang="en-US" dirty="0"/>
              <a:t>用户为中心设计简介</a:t>
            </a:r>
          </a:p>
          <a:p>
            <a:pPr marL="609600" indent="-609600" eaLnBrk="1" hangingPunct="1"/>
            <a:endParaRPr lang="zh-CN" altLang="en-US" dirty="0"/>
          </a:p>
          <a:p>
            <a:pPr marL="609600" indent="-609600" eaLnBrk="1" hangingPunct="1"/>
            <a:endParaRPr lang="en-US" altLang="zh-CN" dirty="0"/>
          </a:p>
        </p:txBody>
      </p:sp>
      <p:sp>
        <p:nvSpPr>
          <p:cNvPr id="7172"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7173" name="灯片编号占位符 2"/>
          <p:cNvSpPr txBox="1">
            <a:spLocks noGrp="1"/>
          </p:cNvSpPr>
          <p:nvPr>
            <p:ph type="sldNum" sz="quarter" idx="12"/>
          </p:nvPr>
        </p:nvSpPr>
        <p:spPr>
          <a:xfrm>
            <a:off x="6948170" y="6229350"/>
            <a:ext cx="2133600" cy="476250"/>
          </a:xfrm>
        </p:spPr>
        <p:txBody>
          <a:bodyPr/>
          <a:lstStyle/>
          <a:p>
            <a:pPr marL="0" indent="0" algn="r" eaLnBrk="1" hangingPunct="1">
              <a:spcBef>
                <a:spcPct val="0"/>
              </a:spcBef>
              <a:buNone/>
            </a:pPr>
            <a:fld id="{9A0DB2DC-4C9A-4742-B13C-FB6460FD3503}" type="slidenum">
              <a:rPr lang="en-US" altLang="zh-CN" sz="1400" dirty="0"/>
              <a:t>10</a:t>
            </a:fld>
            <a:endParaRPr lang="en-US" altLang="zh-CN"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2988" y="2492375"/>
            <a:ext cx="6985000" cy="36576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400" b="0" i="0" u="none" strike="noStrike" kern="1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人机交互研究的目标是给用户提供具有高度可用性的计算机系统：减少人们学习和使用计算机系统的认知努力；提高计算机系统执行任务的性能；尽可能降低用户的出错几率；改进用户使用的满足度；以及是得用户容易记忆计算机系统的操作规程。换句话说，用户界面的有效使用和使用效果，以及用户对系统的反映是人机交互研究的中心内容。</a:t>
            </a:r>
            <a:endParaRPr kumimoji="0" lang="zh-CN" altLang="en-US" sz="24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cs"/>
            </a:endParaRPr>
          </a:p>
        </p:txBody>
      </p:sp>
      <p:sp>
        <p:nvSpPr>
          <p:cNvPr id="9219" name="页脚占位符 3"/>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9220" name="灯片编号占位符 4"/>
          <p:cNvSpPr txBox="1">
            <a:spLocks noGrp="1"/>
          </p:cNvSpPr>
          <p:nvPr>
            <p:ph type="sldNum" sz="quarter" idx="12"/>
          </p:nvPr>
        </p:nvSpPr>
        <p:spPr>
          <a:xfrm>
            <a:off x="6948170" y="6229350"/>
            <a:ext cx="2133600" cy="476250"/>
          </a:xfrm>
        </p:spPr>
        <p:txBody>
          <a:bodyPr/>
          <a:lstStyle/>
          <a:p>
            <a:pPr marL="0" indent="0" algn="r" eaLnBrk="1" hangingPunct="1">
              <a:spcBef>
                <a:spcPct val="0"/>
              </a:spcBef>
              <a:buNone/>
            </a:pPr>
            <a:fld id="{9A0DB2DC-4C9A-4742-B13C-FB6460FD3503}" type="slidenum">
              <a:rPr lang="en-US" altLang="zh-CN" sz="1400" dirty="0"/>
              <a:t>11</a:t>
            </a:fld>
            <a:endParaRPr lang="en-US" altLang="zh-CN" sz="1400" dirty="0"/>
          </a:p>
        </p:txBody>
      </p:sp>
      <p:sp>
        <p:nvSpPr>
          <p:cNvPr id="8" name="矩形: 圆角 7"/>
          <p:cNvSpPr/>
          <p:nvPr/>
        </p:nvSpPr>
        <p:spPr>
          <a:xfrm>
            <a:off x="2860675" y="560388"/>
            <a:ext cx="3422650" cy="869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mn-lt"/>
                <a:ea typeface="+mn-ea"/>
                <a:cs typeface="+mn-cs"/>
              </a:rPr>
              <a:t>人机交互的目标</a:t>
            </a:r>
          </a:p>
        </p:txBody>
      </p:sp>
      <p:sp>
        <p:nvSpPr>
          <p:cNvPr id="9" name="矩形: 圆角 8"/>
          <p:cNvSpPr/>
          <p:nvPr/>
        </p:nvSpPr>
        <p:spPr>
          <a:xfrm>
            <a:off x="971600" y="2204864"/>
            <a:ext cx="7272808" cy="3657600"/>
          </a:xfrm>
          <a:prstGeom prst="roundRect">
            <a:avLst/>
          </a:prstGeom>
          <a:solidFill>
            <a:srgbClr val="00B0F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a:spLocks noGrp="1"/>
          </p:cNvSpPr>
          <p:nvPr>
            <p:ph idx="1"/>
          </p:nvPr>
        </p:nvSpPr>
        <p:spPr/>
        <p:txBody>
          <a:bodyPr vert="horz" wrap="square" lIns="91440" tIns="45720" rIns="91440" bIns="45720" anchor="t" anchorCtr="0"/>
          <a:lstStyle/>
          <a:p>
            <a:pPr marL="0" indent="0">
              <a:buNone/>
            </a:pPr>
            <a:r>
              <a:rPr lang="zh-CN" altLang="en-US" sz="2400" dirty="0">
                <a:latin typeface="楷体" panose="02010609060101010101" pitchFamily="49" charset="-122"/>
                <a:ea typeface="楷体" panose="02010609060101010101" pitchFamily="49" charset="-122"/>
              </a:rPr>
              <a:t>“人机交互”是“软件工程”方向本科生的基础课程。本课程涵盖了</a:t>
            </a:r>
            <a:r>
              <a:rPr lang="en-US" altLang="zh-CN" sz="2400" dirty="0">
                <a:latin typeface="楷体" panose="02010609060101010101" pitchFamily="49" charset="-122"/>
                <a:ea typeface="楷体" panose="02010609060101010101" pitchFamily="49" charset="-122"/>
              </a:rPr>
              <a:t>ACM-IEEE</a:t>
            </a:r>
            <a:r>
              <a:rPr lang="zh-CN" altLang="en-US" sz="2400" dirty="0">
                <a:latin typeface="楷体" panose="02010609060101010101" pitchFamily="49" charset="-122"/>
                <a:ea typeface="楷体" panose="02010609060101010101" pitchFamily="49" charset="-122"/>
              </a:rPr>
              <a:t>课程体系中相关课程的大部分课题。其内容不仅包括许多相关的基础学科知识，如心理学、认知科学、人体工程学，人素学，也涵盖了大量应用实践领域的方法、过程和技术。其目的在于使学生在学习人机交互的基础理论知识的同时，掌握如何将交互设计的方法、过程和技术应用于设计和开发支持用户工作的交互式计算机系统。</a:t>
            </a:r>
            <a:endParaRPr lang="zh-CN" altLang="en-US" sz="2400" dirty="0">
              <a:latin typeface="Calibri" panose="020F0502020204030204" pitchFamily="34" charset="0"/>
              <a:ea typeface="楷体" panose="02010609060101010101" pitchFamily="49" charset="-122"/>
            </a:endParaRPr>
          </a:p>
          <a:p>
            <a:pPr marL="0" indent="0">
              <a:buNone/>
            </a:pPr>
            <a:endParaRPr lang="zh-CN" altLang="en-US" dirty="0">
              <a:ea typeface="Times New Roman" panose="02020603050405020304" pitchFamily="18" charset="0"/>
            </a:endParaRPr>
          </a:p>
        </p:txBody>
      </p:sp>
      <p:sp>
        <p:nvSpPr>
          <p:cNvPr id="10243" name="页脚占位符 3"/>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10244" name="灯片编号占位符 4"/>
          <p:cNvSpPr txBox="1">
            <a:spLocks noGrp="1"/>
          </p:cNvSpPr>
          <p:nvPr>
            <p:ph type="sldNum" sz="quarter" idx="12"/>
          </p:nvPr>
        </p:nvSpPr>
        <p:spPr>
          <a:xfrm>
            <a:off x="6804025" y="6229350"/>
            <a:ext cx="2133600" cy="476250"/>
          </a:xfrm>
        </p:spPr>
        <p:txBody>
          <a:bodyPr/>
          <a:lstStyle/>
          <a:p>
            <a:pPr marL="0" indent="0" algn="r" eaLnBrk="1" hangingPunct="1">
              <a:spcBef>
                <a:spcPct val="0"/>
              </a:spcBef>
              <a:buNone/>
            </a:pPr>
            <a:fld id="{9A0DB2DC-4C9A-4742-B13C-FB6460FD3503}" type="slidenum">
              <a:rPr lang="en-US" altLang="zh-CN" sz="1400" dirty="0"/>
              <a:t>12</a:t>
            </a:fld>
            <a:endParaRPr lang="en-US" altLang="zh-CN" sz="1400" dirty="0"/>
          </a:p>
        </p:txBody>
      </p:sp>
      <p:sp>
        <p:nvSpPr>
          <p:cNvPr id="7" name="矩形: 圆角 6"/>
          <p:cNvSpPr/>
          <p:nvPr/>
        </p:nvSpPr>
        <p:spPr>
          <a:xfrm>
            <a:off x="339090" y="1700530"/>
            <a:ext cx="8347710" cy="3657600"/>
          </a:xfrm>
          <a:prstGeom prst="roundRect">
            <a:avLst/>
          </a:prstGeom>
          <a:solidFill>
            <a:srgbClr val="00B0F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a:xfrm>
            <a:off x="684530" y="-315595"/>
            <a:ext cx="7972425" cy="1600200"/>
          </a:xfrm>
        </p:spPr>
        <p:txBody>
          <a:bodyPr vert="horz" wrap="square" lIns="91440" tIns="45720" rIns="91440" bIns="45720" anchor="b" anchorCtr="0"/>
          <a:lstStyle/>
          <a:p>
            <a:pPr eaLnBrk="1" hangingPunct="1"/>
            <a:r>
              <a:rPr lang="zh-CN" altLang="en-US" sz="4000" dirty="0"/>
              <a:t>一、为什么要进行人机交互？</a:t>
            </a:r>
          </a:p>
        </p:txBody>
      </p:sp>
      <p:sp>
        <p:nvSpPr>
          <p:cNvPr id="9218" name="Rectangle 3"/>
          <p:cNvSpPr>
            <a:spLocks noGrp="1" noChangeArrowheads="1"/>
          </p:cNvSpPr>
          <p:nvPr>
            <p:ph idx="1"/>
          </p:nvPr>
        </p:nvSpPr>
        <p:spPr>
          <a:xfrm>
            <a:off x="1042988" y="1125538"/>
            <a:ext cx="7696200" cy="4967288"/>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1. </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算法的局限性</a:t>
            </a:r>
            <a:endParaRPr kumimoji="0" lang="en-US" altLang="zh-CN"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算法是有关问题求解过程的一个精确描述</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en-US" altLang="zh-CN" sz="2400" b="0" i="0" u="none" strike="noStrike" kern="0" cap="none" spc="0" normalizeH="0" baseline="0" noProof="0" dirty="0">
                <a:ln>
                  <a:noFill/>
                </a:ln>
                <a:solidFill>
                  <a:schemeClr val="tx1"/>
                </a:solidFill>
                <a:effectLst/>
                <a:uLnTx/>
                <a:uFillTx/>
                <a:latin typeface="+mn-lt"/>
                <a:ea typeface="+mn-ea"/>
              </a:rPr>
              <a:t>CS</a:t>
            </a:r>
            <a:r>
              <a:rPr kumimoji="0" lang="zh-CN" altLang="en-US" sz="2400" b="0" i="0" u="none" strike="noStrike" kern="0" cap="none" spc="0" normalizeH="0" baseline="0" noProof="0" dirty="0">
                <a:ln>
                  <a:noFill/>
                </a:ln>
                <a:solidFill>
                  <a:schemeClr val="tx1"/>
                </a:solidFill>
                <a:effectLst/>
                <a:uLnTx/>
                <a:uFillTx/>
                <a:latin typeface="+mn-lt"/>
                <a:ea typeface="+mn-ea"/>
              </a:rPr>
              <a:t>将</a:t>
            </a: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mn-ea"/>
              </a:rPr>
              <a:t>‘</a:t>
            </a:r>
            <a:r>
              <a:rPr kumimoji="0" lang="zh-CN" altLang="en-US" sz="2400" b="0" i="0" u="none" strike="noStrike" kern="0" cap="none" spc="0" normalizeH="0" baseline="0" noProof="0" dirty="0">
                <a:ln>
                  <a:noFill/>
                </a:ln>
                <a:solidFill>
                  <a:schemeClr val="tx1"/>
                </a:solidFill>
                <a:effectLst/>
                <a:uLnTx/>
                <a:uFillTx/>
                <a:latin typeface="+mn-lt"/>
                <a:ea typeface="+mn-ea"/>
              </a:rPr>
              <a:t>计算</a:t>
            </a: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mn-ea"/>
              </a:rPr>
              <a:t>’</a:t>
            </a:r>
            <a:r>
              <a:rPr kumimoji="0" lang="zh-CN" altLang="en-US" sz="2400" b="0" i="0" u="none" strike="noStrike" kern="0" cap="none" spc="0" normalizeH="0" baseline="0" noProof="0" dirty="0">
                <a:ln>
                  <a:noFill/>
                </a:ln>
                <a:solidFill>
                  <a:schemeClr val="tx1"/>
                </a:solidFill>
                <a:effectLst/>
                <a:uLnTx/>
                <a:uFillTx/>
                <a:latin typeface="+mn-lt"/>
                <a:ea typeface="+mn-ea"/>
              </a:rPr>
              <a:t>定义为问题求解，看成是从输入到输出的</a:t>
            </a: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mn-ea"/>
              </a:rPr>
              <a:t>‘</a:t>
            </a:r>
            <a:r>
              <a:rPr kumimoji="0" lang="zh-CN" altLang="en-US" sz="2400" b="0" i="0" u="none" strike="noStrike" kern="0" cap="none" spc="0" normalizeH="0" baseline="0" noProof="0" dirty="0">
                <a:ln>
                  <a:noFill/>
                </a:ln>
                <a:solidFill>
                  <a:schemeClr val="tx1"/>
                </a:solidFill>
                <a:effectLst/>
                <a:uLnTx/>
                <a:uFillTx/>
                <a:latin typeface="+mn-lt"/>
                <a:ea typeface="+mn-ea"/>
              </a:rPr>
              <a:t>变换</a:t>
            </a: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mn-ea"/>
              </a:rPr>
              <a:t>’</a:t>
            </a:r>
            <a:endParaRPr kumimoji="0" lang="zh-CN" altLang="en-US" sz="2400" b="0" i="0" u="none" strike="noStrike" kern="0" cap="none" spc="0" normalizeH="0" baseline="0" noProof="0" dirty="0">
              <a:ln>
                <a:noFill/>
              </a:ln>
              <a:solidFill>
                <a:schemeClr val="tx1"/>
              </a:solidFill>
              <a:effectLst/>
              <a:uLnTx/>
              <a:uFillTx/>
              <a:latin typeface="+mn-lt"/>
              <a:ea typeface="+mn-ea"/>
            </a:endParaRPr>
          </a:p>
          <a:p>
            <a:pPr marL="1143000" marR="0" lvl="2" indent="-22860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rPr>
              <a:t>输入数据是完全在计算开始之前定义的</a:t>
            </a:r>
          </a:p>
          <a:p>
            <a:pPr marL="1143000" marR="0" lvl="2" indent="-22860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rPr>
              <a:t>输出数据则提供了一个相关问题的解</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0" i="0" u="none" strike="noStrike" kern="0" cap="none" spc="0" normalizeH="0" baseline="0" noProof="0" dirty="0">
                <a:ln>
                  <a:noFill/>
                </a:ln>
                <a:solidFill>
                  <a:schemeClr val="tx1"/>
                </a:solidFill>
                <a:effectLst/>
                <a:uLnTx/>
                <a:uFillTx/>
                <a:latin typeface="+mn-lt"/>
                <a:ea typeface="+mn-ea"/>
              </a:rPr>
              <a:t>在一个封闭环境中计算</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算法不能利用外部环境的知识</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实际世界问题多数都是</a:t>
            </a:r>
            <a:r>
              <a:rPr kumimoji="0" lang="zh-CN" altLang="en-US" sz="2800" b="0" i="0" u="none" strike="noStrike" kern="0" cap="none" spc="0" normalizeH="0" baseline="0" noProof="0" dirty="0">
                <a:ln>
                  <a:noFill/>
                </a:ln>
                <a:solidFill>
                  <a:schemeClr val="tx1"/>
                </a:solidFill>
                <a:effectLst/>
                <a:uLnTx/>
                <a:uFillTx/>
                <a:latin typeface="Arial" panose="020B0604020202020204" pitchFamily="34" charset="0"/>
                <a:ea typeface="+mn-ea"/>
                <a:cs typeface="+mn-cs"/>
              </a:rPr>
              <a:t>“</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非</a:t>
            </a:r>
            <a:r>
              <a:rPr kumimoji="0" lang="zh-CN" altLang="en-US" sz="2800" b="0" i="0" u="none" strike="noStrike" kern="0" cap="none" spc="0" normalizeH="0" baseline="0" noProof="0" dirty="0">
                <a:ln>
                  <a:noFill/>
                </a:ln>
                <a:solidFill>
                  <a:schemeClr val="tx1"/>
                </a:solidFill>
                <a:effectLst/>
                <a:uLnTx/>
                <a:uFillTx/>
                <a:latin typeface="Arial" panose="020B0604020202020204" pitchFamily="34" charset="0"/>
                <a:ea typeface="+mn-ea"/>
                <a:cs typeface="+mn-cs"/>
              </a:rPr>
              <a:t>”</a:t>
            </a:r>
            <a:r>
              <a:rPr kumimoji="0" lang="zh-CN" altLang="en-US" sz="2800" b="0" i="0" u="none" strike="noStrike" kern="0" cap="none" spc="0" normalizeH="0" baseline="0" noProof="0" dirty="0">
                <a:ln>
                  <a:noFill/>
                </a:ln>
                <a:solidFill>
                  <a:schemeClr val="tx1"/>
                </a:solidFill>
                <a:effectLst/>
                <a:uLnTx/>
                <a:uFillTx/>
                <a:latin typeface="+mn-lt"/>
                <a:ea typeface="+mn-ea"/>
                <a:cs typeface="+mn-cs"/>
              </a:rPr>
              <a:t>算法的</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0" i="0" u="none" strike="noStrike" kern="0" cap="none" spc="0" normalizeH="0" baseline="0" noProof="0" dirty="0">
                <a:ln>
                  <a:noFill/>
                </a:ln>
                <a:solidFill>
                  <a:schemeClr val="tx1"/>
                </a:solidFill>
                <a:effectLst/>
                <a:uLnTx/>
                <a:uFillTx/>
                <a:latin typeface="+mn-lt"/>
                <a:ea typeface="+mn-ea"/>
              </a:rPr>
              <a:t>它们的性质是动态的，随着时间的推移而改变</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0" i="0" u="none" strike="noStrike" kern="0" cap="none" spc="0" normalizeH="0" baseline="0" noProof="0" dirty="0">
                <a:ln>
                  <a:noFill/>
                </a:ln>
                <a:solidFill>
                  <a:schemeClr val="tx1"/>
                </a:solidFill>
                <a:effectLst/>
                <a:uLnTx/>
                <a:uFillTx/>
                <a:latin typeface="+mn-lt"/>
                <a:ea typeface="+mn-ea"/>
              </a:rPr>
              <a:t>算法不具有解决问题的完备知识</a:t>
            </a: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800" b="0" i="0" u="none" strike="noStrike" kern="0" cap="none" spc="0" normalizeH="0" baseline="0" noProof="0" dirty="0">
              <a:ln>
                <a:noFill/>
              </a:ln>
              <a:solidFill>
                <a:schemeClr val="tx1"/>
              </a:solidFill>
              <a:effectLst/>
              <a:uLnTx/>
              <a:uFillTx/>
              <a:latin typeface="+mn-lt"/>
              <a:ea typeface="+mn-ea"/>
              <a:cs typeface="+mn-cs"/>
            </a:endParaRPr>
          </a:p>
        </p:txBody>
      </p:sp>
      <p:sp>
        <p:nvSpPr>
          <p:cNvPr id="11268"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11269" name="灯片编号占位符 2"/>
          <p:cNvSpPr txBox="1">
            <a:spLocks noGrp="1"/>
          </p:cNvSpPr>
          <p:nvPr>
            <p:ph type="sldNum" sz="quarter" idx="12"/>
          </p:nvPr>
        </p:nvSpPr>
        <p:spPr>
          <a:xfrm>
            <a:off x="6948170" y="6248400"/>
            <a:ext cx="2133600" cy="476250"/>
          </a:xfrm>
        </p:spPr>
        <p:txBody>
          <a:bodyPr/>
          <a:lstStyle/>
          <a:p>
            <a:pPr marL="0" indent="0" algn="r" eaLnBrk="1" hangingPunct="1">
              <a:spcBef>
                <a:spcPct val="0"/>
              </a:spcBef>
              <a:buNone/>
            </a:pPr>
            <a:fld id="{9A0DB2DC-4C9A-4742-B13C-FB6460FD3503}" type="slidenum">
              <a:rPr lang="en-US" altLang="zh-CN" sz="1400" dirty="0"/>
              <a:t>13</a:t>
            </a:fld>
            <a:endParaRPr lang="en-US" altLang="zh-CN"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7" name="Rectangle 3"/>
          <p:cNvSpPr>
            <a:spLocks noGrp="1"/>
          </p:cNvSpPr>
          <p:nvPr>
            <p:ph idx="1"/>
          </p:nvPr>
        </p:nvSpPr>
        <p:spPr>
          <a:xfrm>
            <a:off x="35560" y="548640"/>
            <a:ext cx="9297035" cy="4398010"/>
          </a:xfrm>
        </p:spPr>
        <p:txBody>
          <a:bodyPr vert="horz" wrap="square" lIns="91440" tIns="45720" rIns="91440" bIns="45720" anchor="t" anchorCtr="0"/>
          <a:lstStyle/>
          <a:p>
            <a:pPr eaLnBrk="1" hangingPunct="1"/>
            <a:r>
              <a:rPr lang="zh-CN" altLang="en-US" sz="2400" dirty="0"/>
              <a:t>实验：在屏幕上控制一个光标跟踪一个移动物体</a:t>
            </a:r>
          </a:p>
          <a:p>
            <a:pPr lvl="1" eaLnBrk="1" hangingPunct="1"/>
            <a:r>
              <a:rPr lang="zh-CN" altLang="en-US" sz="2400" dirty="0"/>
              <a:t>假定</a:t>
            </a:r>
            <a:r>
              <a:rPr lang="en-US" altLang="zh-CN" sz="2400" dirty="0"/>
              <a:t>1</a:t>
            </a:r>
            <a:r>
              <a:rPr lang="zh-CN" altLang="en-US" sz="2400" dirty="0"/>
              <a:t>：物体在上下两个边界内做匀速上下运动</a:t>
            </a:r>
          </a:p>
          <a:p>
            <a:pPr lvl="1" eaLnBrk="1" hangingPunct="1"/>
            <a:r>
              <a:rPr lang="zh-CN" altLang="en-US" sz="2400" dirty="0"/>
              <a:t>假定</a:t>
            </a:r>
            <a:r>
              <a:rPr lang="en-US" altLang="zh-CN" sz="2400" dirty="0"/>
              <a:t>2</a:t>
            </a:r>
            <a:r>
              <a:rPr lang="zh-CN" altLang="en-US" sz="2400" dirty="0"/>
              <a:t>：物体在上下两个边界内做随机变速运动</a:t>
            </a:r>
          </a:p>
          <a:p>
            <a:pPr lvl="1" eaLnBrk="1" hangingPunct="1"/>
            <a:r>
              <a:rPr lang="zh-CN" altLang="en-US" sz="2400" dirty="0"/>
              <a:t>算法在假定</a:t>
            </a:r>
            <a:r>
              <a:rPr lang="en-US" altLang="zh-CN" sz="2400" dirty="0"/>
              <a:t>1</a:t>
            </a:r>
            <a:r>
              <a:rPr lang="zh-CN" altLang="en-US" sz="2400" dirty="0"/>
              <a:t>条件下成功，在假定</a:t>
            </a:r>
            <a:r>
              <a:rPr lang="en-US" altLang="zh-CN" sz="2400" dirty="0"/>
              <a:t>2</a:t>
            </a:r>
            <a:r>
              <a:rPr lang="zh-CN" altLang="en-US" sz="2400" dirty="0"/>
              <a:t>下失败，</a:t>
            </a:r>
            <a:r>
              <a:rPr lang="en-US" altLang="zh-CN" sz="2400" dirty="0"/>
              <a:t>why</a:t>
            </a:r>
            <a:r>
              <a:rPr lang="zh-CN" altLang="en-US" sz="2400" dirty="0"/>
              <a:t>？</a:t>
            </a:r>
          </a:p>
          <a:p>
            <a:pPr lvl="2" eaLnBrk="1" hangingPunct="1"/>
            <a:r>
              <a:rPr lang="zh-CN" altLang="en-US" sz="2200" dirty="0"/>
              <a:t>算法假定一个稳定、可预测的外部环境，并对其建模</a:t>
            </a:r>
          </a:p>
          <a:p>
            <a:pPr lvl="2" eaLnBrk="1" hangingPunct="1"/>
            <a:r>
              <a:rPr lang="zh-CN" altLang="en-US" sz="2200" dirty="0"/>
              <a:t>一旦环境中存在干扰，算法不能随时间做出相应的改变</a:t>
            </a:r>
          </a:p>
          <a:p>
            <a:pPr lvl="1" eaLnBrk="1" hangingPunct="1"/>
            <a:r>
              <a:rPr lang="zh-CN" altLang="en-US" sz="2400" dirty="0"/>
              <a:t>交互式机制不仅在假定</a:t>
            </a:r>
            <a:r>
              <a:rPr lang="en-US" altLang="zh-CN" sz="2400" dirty="0"/>
              <a:t>1</a:t>
            </a:r>
            <a:r>
              <a:rPr lang="zh-CN" altLang="en-US" sz="2400" dirty="0"/>
              <a:t>成功，而且在假定</a:t>
            </a:r>
            <a:r>
              <a:rPr lang="en-US" altLang="zh-CN" sz="2400" dirty="0"/>
              <a:t>2</a:t>
            </a:r>
            <a:r>
              <a:rPr lang="zh-CN" altLang="en-US" sz="2400" dirty="0"/>
              <a:t>成功</a:t>
            </a:r>
          </a:p>
          <a:p>
            <a:pPr lvl="2" eaLnBrk="1" hangingPunct="1"/>
            <a:r>
              <a:rPr lang="zh-CN" altLang="en-US" sz="2200" dirty="0"/>
              <a:t>实时接收环境的输入，并对其做出相应的反应</a:t>
            </a:r>
          </a:p>
          <a:p>
            <a:pPr lvl="2" eaLnBrk="1" hangingPunct="1"/>
            <a:r>
              <a:rPr lang="zh-CN" altLang="en-US" sz="2200" dirty="0"/>
              <a:t>仅建立一个部分模型，可以简化问题求解，若算法存在</a:t>
            </a:r>
          </a:p>
          <a:p>
            <a:pPr lvl="2" eaLnBrk="1" hangingPunct="1"/>
            <a:r>
              <a:rPr lang="zh-CN" altLang="en-US" sz="2200" dirty="0"/>
              <a:t>对动态环境是唯一的解，因此，</a:t>
            </a:r>
            <a:r>
              <a:rPr lang="en-US" altLang="zh-CN" sz="2200" b="1" dirty="0">
                <a:solidFill>
                  <a:srgbClr val="C00000"/>
                </a:solidFill>
              </a:rPr>
              <a:t>Power(</a:t>
            </a:r>
            <a:r>
              <a:rPr lang="zh-CN" altLang="en-US" sz="2200" b="1" dirty="0">
                <a:solidFill>
                  <a:srgbClr val="C00000"/>
                </a:solidFill>
              </a:rPr>
              <a:t>交互</a:t>
            </a:r>
            <a:r>
              <a:rPr lang="en-US" altLang="zh-CN" sz="2200" b="1" dirty="0">
                <a:solidFill>
                  <a:srgbClr val="C00000"/>
                </a:solidFill>
              </a:rPr>
              <a:t>)&gt;&gt;Power(</a:t>
            </a:r>
            <a:r>
              <a:rPr lang="zh-CN" altLang="en-US" sz="2200" b="1" dirty="0">
                <a:solidFill>
                  <a:srgbClr val="C00000"/>
                </a:solidFill>
              </a:rPr>
              <a:t>算法</a:t>
            </a:r>
            <a:r>
              <a:rPr lang="en-US" altLang="zh-CN" sz="2200" b="1" dirty="0">
                <a:solidFill>
                  <a:srgbClr val="C00000"/>
                </a:solidFill>
              </a:rPr>
              <a:t>)</a:t>
            </a:r>
          </a:p>
        </p:txBody>
      </p:sp>
      <p:graphicFrame>
        <p:nvGraphicFramePr>
          <p:cNvPr id="390148" name="Object 4"/>
          <p:cNvGraphicFramePr/>
          <p:nvPr/>
        </p:nvGraphicFramePr>
        <p:xfrm>
          <a:off x="1042988" y="4868863"/>
          <a:ext cx="6985000" cy="1730375"/>
        </p:xfrm>
        <a:graphic>
          <a:graphicData uri="http://schemas.openxmlformats.org/presentationml/2006/ole">
            <mc:AlternateContent xmlns:mc="http://schemas.openxmlformats.org/markup-compatibility/2006">
              <mc:Choice xmlns:v="urn:schemas-microsoft-com:vml" Requires="v">
                <p:oleObj r:id="rId3" imgW="6837045" imgH="1701165" progId="Visio.Drawing.11">
                  <p:embed/>
                </p:oleObj>
              </mc:Choice>
              <mc:Fallback>
                <p:oleObj r:id="rId3" imgW="6837045" imgH="1701165" progId="Visio.Drawing.11">
                  <p:embed/>
                  <p:pic>
                    <p:nvPicPr>
                      <p:cNvPr id="390148" name="Object 4"/>
                      <p:cNvPicPr/>
                      <p:nvPr/>
                    </p:nvPicPr>
                    <p:blipFill>
                      <a:blip r:embed="rId4"/>
                      <a:stretch>
                        <a:fillRect/>
                      </a:stretch>
                    </p:blipFill>
                    <p:spPr>
                      <a:xfrm>
                        <a:off x="1042988" y="4868863"/>
                        <a:ext cx="6985000" cy="1730375"/>
                      </a:xfrm>
                      <a:prstGeom prst="rect">
                        <a:avLst/>
                      </a:prstGeom>
                      <a:solidFill>
                        <a:schemeClr val="accent1"/>
                      </a:solidFill>
                      <a:ln w="38100">
                        <a:noFill/>
                        <a:miter/>
                      </a:ln>
                    </p:spPr>
                  </p:pic>
                </p:oleObj>
              </mc:Fallback>
            </mc:AlternateContent>
          </a:graphicData>
        </a:graphic>
      </p:graphicFrame>
      <p:sp>
        <p:nvSpPr>
          <p:cNvPr id="13316"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13317" name="灯片编号占位符 2"/>
          <p:cNvSpPr txBox="1">
            <a:spLocks noGrp="1"/>
          </p:cNvSpPr>
          <p:nvPr>
            <p:ph type="sldNum" sz="quarter" idx="12"/>
          </p:nvPr>
        </p:nvSpPr>
        <p:spPr>
          <a:xfrm>
            <a:off x="457200" y="6245225"/>
            <a:ext cx="8692515" cy="476250"/>
          </a:xfrm>
        </p:spPr>
        <p:txBody>
          <a:bodyPr/>
          <a:lstStyle/>
          <a:p>
            <a:pPr marL="0" indent="0" algn="r" eaLnBrk="1" hangingPunct="1">
              <a:spcBef>
                <a:spcPct val="0"/>
              </a:spcBef>
              <a:buNone/>
            </a:pPr>
            <a:fld id="{9A0DB2DC-4C9A-4742-B13C-FB6460FD3503}" type="slidenum">
              <a:rPr lang="en-US" altLang="zh-CN" sz="1400" dirty="0"/>
              <a:t>14</a:t>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0147">
                                            <p:txEl>
                                              <p:pRg st="1" end="1"/>
                                            </p:txEl>
                                          </p:spTgt>
                                        </p:tgtEl>
                                        <p:attrNameLst>
                                          <p:attrName>style.visibility</p:attrName>
                                        </p:attrNameLst>
                                      </p:cBhvr>
                                      <p:to>
                                        <p:strVal val="visible"/>
                                      </p:to>
                                    </p:set>
                                    <p:animEffect transition="in" filter="blinds(horizontal)">
                                      <p:cBhvr>
                                        <p:cTn id="7" dur="500"/>
                                        <p:tgtEl>
                                          <p:spTgt spid="3901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90147">
                                            <p:txEl>
                                              <p:pRg st="2" end="2"/>
                                            </p:txEl>
                                          </p:spTgt>
                                        </p:tgtEl>
                                        <p:attrNameLst>
                                          <p:attrName>style.visibility</p:attrName>
                                        </p:attrNameLst>
                                      </p:cBhvr>
                                      <p:to>
                                        <p:strVal val="visible"/>
                                      </p:to>
                                    </p:set>
                                    <p:anim calcmode="lin" valueType="num">
                                      <p:cBhvr additive="base">
                                        <p:cTn id="12" dur="500" fill="hold"/>
                                        <p:tgtEl>
                                          <p:spTgt spid="390147">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90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90148"/>
                                        </p:tgtEl>
                                        <p:attrNameLst>
                                          <p:attrName>style.visibility</p:attrName>
                                        </p:attrNameLst>
                                      </p:cBhvr>
                                      <p:to>
                                        <p:strVal val="visible"/>
                                      </p:to>
                                    </p:set>
                                    <p:animEffect transition="in" filter="checkerboard(across)">
                                      <p:cBhvr>
                                        <p:cTn id="18" dur="500"/>
                                        <p:tgtEl>
                                          <p:spTgt spid="390148"/>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90147">
                                            <p:txEl>
                                              <p:pRg st="3" end="3"/>
                                            </p:txEl>
                                          </p:spTgt>
                                        </p:tgtEl>
                                        <p:attrNameLst>
                                          <p:attrName>style.visibility</p:attrName>
                                        </p:attrNameLst>
                                      </p:cBhvr>
                                      <p:to>
                                        <p:strVal val="visible"/>
                                      </p:to>
                                    </p:set>
                                    <p:animEffect transition="in" filter="box(in)">
                                      <p:cBhvr>
                                        <p:cTn id="23" dur="500"/>
                                        <p:tgtEl>
                                          <p:spTgt spid="390147">
                                            <p:txEl>
                                              <p:pRg st="3" end="3"/>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90147">
                                            <p:txEl>
                                              <p:pRg st="4" end="4"/>
                                            </p:txEl>
                                          </p:spTgt>
                                        </p:tgtEl>
                                        <p:attrNameLst>
                                          <p:attrName>style.visibility</p:attrName>
                                        </p:attrNameLst>
                                      </p:cBhvr>
                                      <p:to>
                                        <p:strVal val="visible"/>
                                      </p:to>
                                    </p:set>
                                    <p:animEffect transition="in" filter="box(in)">
                                      <p:cBhvr>
                                        <p:cTn id="26" dur="500"/>
                                        <p:tgtEl>
                                          <p:spTgt spid="390147">
                                            <p:txEl>
                                              <p:pRg st="4" end="4"/>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390147">
                                            <p:txEl>
                                              <p:pRg st="5" end="5"/>
                                            </p:txEl>
                                          </p:spTgt>
                                        </p:tgtEl>
                                        <p:attrNameLst>
                                          <p:attrName>style.visibility</p:attrName>
                                        </p:attrNameLst>
                                      </p:cBhvr>
                                      <p:to>
                                        <p:strVal val="visible"/>
                                      </p:to>
                                    </p:set>
                                    <p:animEffect transition="in" filter="box(in)">
                                      <p:cBhvr>
                                        <p:cTn id="29" dur="500"/>
                                        <p:tgtEl>
                                          <p:spTgt spid="390147">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nodeType="clickEffect">
                                  <p:stCondLst>
                                    <p:cond delay="0"/>
                                  </p:stCondLst>
                                  <p:childTnLst>
                                    <p:set>
                                      <p:cBhvr>
                                        <p:cTn id="33" dur="1" fill="hold">
                                          <p:stCondLst>
                                            <p:cond delay="0"/>
                                          </p:stCondLst>
                                        </p:cTn>
                                        <p:tgtEl>
                                          <p:spTgt spid="390147">
                                            <p:txEl>
                                              <p:pRg st="6" end="6"/>
                                            </p:txEl>
                                          </p:spTgt>
                                        </p:tgtEl>
                                        <p:attrNameLst>
                                          <p:attrName>style.visibility</p:attrName>
                                        </p:attrNameLst>
                                      </p:cBhvr>
                                      <p:to>
                                        <p:strVal val="visible"/>
                                      </p:to>
                                    </p:set>
                                    <p:animEffect transition="in" filter="diamond(in)">
                                      <p:cBhvr>
                                        <p:cTn id="34" dur="2000"/>
                                        <p:tgtEl>
                                          <p:spTgt spid="390147">
                                            <p:txEl>
                                              <p:pRg st="6" end="6"/>
                                            </p:txEl>
                                          </p:spTgt>
                                        </p:tgtEl>
                                      </p:cBhvr>
                                    </p:animEffect>
                                  </p:childTnLst>
                                </p:cTn>
                              </p:par>
                              <p:par>
                                <p:cTn id="35" presetID="8" presetClass="entr" presetSubtype="16" fill="hold" nodeType="withEffect">
                                  <p:stCondLst>
                                    <p:cond delay="0"/>
                                  </p:stCondLst>
                                  <p:childTnLst>
                                    <p:set>
                                      <p:cBhvr>
                                        <p:cTn id="36" dur="1" fill="hold">
                                          <p:stCondLst>
                                            <p:cond delay="0"/>
                                          </p:stCondLst>
                                        </p:cTn>
                                        <p:tgtEl>
                                          <p:spTgt spid="390147">
                                            <p:txEl>
                                              <p:pRg st="7" end="7"/>
                                            </p:txEl>
                                          </p:spTgt>
                                        </p:tgtEl>
                                        <p:attrNameLst>
                                          <p:attrName>style.visibility</p:attrName>
                                        </p:attrNameLst>
                                      </p:cBhvr>
                                      <p:to>
                                        <p:strVal val="visible"/>
                                      </p:to>
                                    </p:set>
                                    <p:animEffect transition="in" filter="diamond(in)">
                                      <p:cBhvr>
                                        <p:cTn id="37" dur="2000"/>
                                        <p:tgtEl>
                                          <p:spTgt spid="390147">
                                            <p:txEl>
                                              <p:pRg st="7" end="7"/>
                                            </p:txEl>
                                          </p:spTgt>
                                        </p:tgtEl>
                                      </p:cBhvr>
                                    </p:animEffect>
                                  </p:childTnLst>
                                </p:cTn>
                              </p:par>
                              <p:par>
                                <p:cTn id="38" presetID="8" presetClass="entr" presetSubtype="16" fill="hold" nodeType="withEffect">
                                  <p:stCondLst>
                                    <p:cond delay="0"/>
                                  </p:stCondLst>
                                  <p:childTnLst>
                                    <p:set>
                                      <p:cBhvr>
                                        <p:cTn id="39" dur="1" fill="hold">
                                          <p:stCondLst>
                                            <p:cond delay="0"/>
                                          </p:stCondLst>
                                        </p:cTn>
                                        <p:tgtEl>
                                          <p:spTgt spid="390147">
                                            <p:txEl>
                                              <p:pRg st="8" end="8"/>
                                            </p:txEl>
                                          </p:spTgt>
                                        </p:tgtEl>
                                        <p:attrNameLst>
                                          <p:attrName>style.visibility</p:attrName>
                                        </p:attrNameLst>
                                      </p:cBhvr>
                                      <p:to>
                                        <p:strVal val="visible"/>
                                      </p:to>
                                    </p:set>
                                    <p:animEffect transition="in" filter="diamond(in)">
                                      <p:cBhvr>
                                        <p:cTn id="40" dur="2000"/>
                                        <p:tgtEl>
                                          <p:spTgt spid="390147">
                                            <p:txEl>
                                              <p:pRg st="8" end="8"/>
                                            </p:txEl>
                                          </p:spTgt>
                                        </p:tgtEl>
                                      </p:cBhvr>
                                    </p:animEffect>
                                  </p:childTnLst>
                                </p:cTn>
                              </p:par>
                              <p:par>
                                <p:cTn id="41" presetID="8" presetClass="entr" presetSubtype="16" fill="hold" nodeType="withEffect">
                                  <p:stCondLst>
                                    <p:cond delay="0"/>
                                  </p:stCondLst>
                                  <p:childTnLst>
                                    <p:set>
                                      <p:cBhvr>
                                        <p:cTn id="42" dur="1" fill="hold">
                                          <p:stCondLst>
                                            <p:cond delay="0"/>
                                          </p:stCondLst>
                                        </p:cTn>
                                        <p:tgtEl>
                                          <p:spTgt spid="390147">
                                            <p:txEl>
                                              <p:pRg st="9" end="9"/>
                                            </p:txEl>
                                          </p:spTgt>
                                        </p:tgtEl>
                                        <p:attrNameLst>
                                          <p:attrName>style.visibility</p:attrName>
                                        </p:attrNameLst>
                                      </p:cBhvr>
                                      <p:to>
                                        <p:strVal val="visible"/>
                                      </p:to>
                                    </p:set>
                                    <p:animEffect transition="in" filter="diamond(in)">
                                      <p:cBhvr>
                                        <p:cTn id="43" dur="2000"/>
                                        <p:tgtEl>
                                          <p:spTgt spid="3901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a:xfrm>
            <a:off x="685800" y="441325"/>
            <a:ext cx="6870700" cy="755650"/>
          </a:xfrm>
        </p:spPr>
        <p:txBody>
          <a:bodyPr vert="horz" wrap="square" lIns="91440" tIns="45720" rIns="91440" bIns="45720" anchor="b" anchorCtr="0"/>
          <a:lstStyle/>
          <a:p>
            <a:pPr algn="l" eaLnBrk="1" hangingPunct="1"/>
            <a:r>
              <a:rPr lang="en-US" altLang="zh-CN" dirty="0"/>
              <a:t>2. </a:t>
            </a:r>
            <a:r>
              <a:rPr lang="zh-CN" altLang="en-US" dirty="0"/>
              <a:t>交互式计算</a:t>
            </a:r>
          </a:p>
        </p:txBody>
      </p:sp>
      <p:sp>
        <p:nvSpPr>
          <p:cNvPr id="15363" name="Rectangle 4"/>
          <p:cNvSpPr>
            <a:spLocks noGrp="1"/>
          </p:cNvSpPr>
          <p:nvPr>
            <p:ph idx="1"/>
          </p:nvPr>
        </p:nvSpPr>
        <p:spPr>
          <a:xfrm>
            <a:off x="687388" y="1427163"/>
            <a:ext cx="7988300" cy="4810125"/>
          </a:xfrm>
        </p:spPr>
        <p:txBody>
          <a:bodyPr vert="horz" wrap="square" lIns="91440" tIns="45720" rIns="91440" bIns="45720" anchor="t" anchorCtr="0"/>
          <a:lstStyle/>
          <a:p>
            <a:pPr eaLnBrk="1" hangingPunct="1"/>
            <a:r>
              <a:rPr lang="zh-CN" altLang="en-US" dirty="0"/>
              <a:t>在算法基础上扩充了</a:t>
            </a:r>
            <a:r>
              <a:rPr lang="zh-CN" altLang="en-US" b="1" dirty="0">
                <a:solidFill>
                  <a:srgbClr val="C00000"/>
                </a:solidFill>
              </a:rPr>
              <a:t>输入</a:t>
            </a:r>
            <a:r>
              <a:rPr lang="en-US" altLang="zh-CN" b="1" dirty="0">
                <a:solidFill>
                  <a:srgbClr val="C00000"/>
                </a:solidFill>
              </a:rPr>
              <a:t>/</a:t>
            </a:r>
            <a:r>
              <a:rPr lang="zh-CN" altLang="en-US" b="1" dirty="0">
                <a:solidFill>
                  <a:srgbClr val="C00000"/>
                </a:solidFill>
              </a:rPr>
              <a:t>出操作</a:t>
            </a:r>
            <a:r>
              <a:rPr lang="zh-CN" altLang="en-US" dirty="0"/>
              <a:t>以支持动态交互</a:t>
            </a:r>
            <a:endParaRPr lang="en-US" altLang="zh-CN" dirty="0"/>
          </a:p>
          <a:p>
            <a:pPr eaLnBrk="1" hangingPunct="1"/>
            <a:r>
              <a:rPr lang="zh-CN" altLang="en-US" dirty="0"/>
              <a:t>交互式计算机制</a:t>
            </a:r>
            <a:r>
              <a:rPr lang="zh-CN" altLang="en-US" b="1" dirty="0">
                <a:solidFill>
                  <a:srgbClr val="C00000"/>
                </a:solidFill>
              </a:rPr>
              <a:t>与外部环境保持一个持续的通信</a:t>
            </a:r>
            <a:endParaRPr lang="zh-CN" altLang="en-US" b="1" dirty="0"/>
          </a:p>
          <a:p>
            <a:pPr eaLnBrk="1" hangingPunct="1"/>
            <a:r>
              <a:rPr lang="zh-CN" altLang="en-US" dirty="0"/>
              <a:t>交互式计算机制</a:t>
            </a:r>
          </a:p>
          <a:p>
            <a:pPr lvl="1" eaLnBrk="1" hangingPunct="1"/>
            <a:r>
              <a:rPr lang="zh-CN" altLang="en-US" dirty="0"/>
              <a:t>将封闭系统转变为开放系统</a:t>
            </a:r>
          </a:p>
          <a:p>
            <a:pPr lvl="2" eaLnBrk="1" hangingPunct="1"/>
            <a:r>
              <a:rPr lang="zh-CN" altLang="en-US" b="1" dirty="0">
                <a:solidFill>
                  <a:srgbClr val="C00000"/>
                </a:solidFill>
              </a:rPr>
              <a:t>交互计算比算法计算的能力更为强大</a:t>
            </a:r>
          </a:p>
          <a:p>
            <a:pPr lvl="2" eaLnBrk="1" hangingPunct="1">
              <a:buNone/>
            </a:pPr>
            <a:endParaRPr lang="en-US" altLang="zh-CN" dirty="0"/>
          </a:p>
        </p:txBody>
      </p:sp>
      <p:sp>
        <p:nvSpPr>
          <p:cNvPr id="15364"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15365" name="灯片编号占位符 2"/>
          <p:cNvSpPr txBox="1">
            <a:spLocks noGrp="1"/>
          </p:cNvSpPr>
          <p:nvPr>
            <p:ph type="sldNum" sz="quarter" idx="12"/>
          </p:nvPr>
        </p:nvSpPr>
        <p:spPr>
          <a:xfrm>
            <a:off x="457200" y="6245225"/>
            <a:ext cx="8686800" cy="476250"/>
          </a:xfrm>
        </p:spPr>
        <p:txBody>
          <a:bodyPr/>
          <a:lstStyle/>
          <a:p>
            <a:pPr marL="0" indent="0" algn="r" eaLnBrk="1" hangingPunct="1">
              <a:spcBef>
                <a:spcPct val="0"/>
              </a:spcBef>
              <a:buNone/>
            </a:pPr>
            <a:fld id="{9A0DB2DC-4C9A-4742-B13C-FB6460FD3503}" type="slidenum">
              <a:rPr lang="en-US" altLang="zh-CN" sz="1400" dirty="0"/>
              <a:t>15</a:t>
            </a:fld>
            <a:endParaRPr lang="en-US" altLang="zh-CN"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3"/>
          <p:cNvSpPr>
            <a:spLocks noGrp="1"/>
          </p:cNvSpPr>
          <p:nvPr>
            <p:ph idx="1"/>
          </p:nvPr>
        </p:nvSpPr>
        <p:spPr>
          <a:xfrm>
            <a:off x="-62865" y="549275"/>
            <a:ext cx="9287510" cy="4967605"/>
          </a:xfrm>
        </p:spPr>
        <p:txBody>
          <a:bodyPr vert="horz" wrap="square" lIns="91440" tIns="45720" rIns="91440" bIns="45720" anchor="t" anchorCtr="0"/>
          <a:lstStyle/>
          <a:p>
            <a:pPr eaLnBrk="1" hangingPunct="1"/>
            <a:r>
              <a:rPr lang="zh-CN" altLang="en-US" sz="2400" dirty="0"/>
              <a:t>实例：通过交互利用环境中的信息（外部智能）</a:t>
            </a:r>
          </a:p>
          <a:p>
            <a:pPr lvl="1" eaLnBrk="1" hangingPunct="1"/>
            <a:r>
              <a:rPr lang="zh-CN" altLang="en-US" sz="2400" dirty="0"/>
              <a:t>一个最简单的交互恒等机（</a:t>
            </a:r>
            <a:r>
              <a:rPr lang="en-US" altLang="zh-CN" sz="2400" dirty="0"/>
              <a:t>IIM</a:t>
            </a:r>
            <a:r>
              <a:rPr lang="zh-CN" altLang="en-US" sz="2400" dirty="0"/>
              <a:t>）可以描述为</a:t>
            </a:r>
          </a:p>
          <a:p>
            <a:pPr lvl="2" eaLnBrk="1" hangingPunct="1"/>
            <a:r>
              <a:rPr lang="en-US" altLang="zh-CN" sz="2400" dirty="0"/>
              <a:t>while (forever) {input(message); output(message);}</a:t>
            </a:r>
          </a:p>
          <a:p>
            <a:pPr lvl="2" eaLnBrk="1" hangingPunct="1"/>
            <a:r>
              <a:rPr lang="en-US" altLang="zh-CN" sz="2400" dirty="0"/>
              <a:t>IIM</a:t>
            </a:r>
            <a:r>
              <a:rPr lang="zh-CN" altLang="en-US" sz="2400" dirty="0"/>
              <a:t>只是简单地将输入复制到输出，而未经任何变换</a:t>
            </a:r>
          </a:p>
          <a:p>
            <a:pPr lvl="1" eaLnBrk="1" hangingPunct="1"/>
            <a:r>
              <a:rPr lang="zh-CN" altLang="en-US" sz="2400" dirty="0"/>
              <a:t>假定使用 </a:t>
            </a:r>
            <a:r>
              <a:rPr lang="en-US" altLang="zh-CN" sz="2400" dirty="0"/>
              <a:t>IIM </a:t>
            </a:r>
            <a:r>
              <a:rPr lang="zh-CN" altLang="en-US" sz="2400" dirty="0"/>
              <a:t>来下棋</a:t>
            </a:r>
          </a:p>
          <a:p>
            <a:pPr lvl="2" eaLnBrk="1" hangingPunct="1"/>
            <a:r>
              <a:rPr lang="zh-CN" altLang="en-US" sz="2400" dirty="0"/>
              <a:t>通过其接口将一个玩家的走步复制到另一个玩家的棋盘上</a:t>
            </a:r>
          </a:p>
          <a:p>
            <a:pPr lvl="2" eaLnBrk="1" hangingPunct="1"/>
            <a:r>
              <a:rPr lang="zh-CN" altLang="en-US" sz="2400" dirty="0"/>
              <a:t>对于玩家（如</a:t>
            </a:r>
            <a:r>
              <a:rPr lang="en-US" altLang="zh-CN" sz="2400" dirty="0"/>
              <a:t>A</a:t>
            </a:r>
            <a:r>
              <a:rPr lang="zh-CN" altLang="en-US" sz="2400" dirty="0"/>
              <a:t>）并未意识到</a:t>
            </a:r>
            <a:r>
              <a:rPr lang="en-US" altLang="zh-CN" sz="2400" dirty="0"/>
              <a:t>IIM</a:t>
            </a:r>
            <a:r>
              <a:rPr lang="zh-CN" altLang="en-US" sz="2400" dirty="0"/>
              <a:t>从</a:t>
            </a:r>
            <a:r>
              <a:rPr lang="en-US" altLang="zh-CN" sz="2400" dirty="0"/>
              <a:t>B</a:t>
            </a:r>
            <a:r>
              <a:rPr lang="zh-CN" altLang="en-US" sz="2400" dirty="0"/>
              <a:t>的接口接受的智能行为</a:t>
            </a:r>
          </a:p>
          <a:p>
            <a:pPr lvl="2" eaLnBrk="1" hangingPunct="1"/>
            <a:r>
              <a:rPr lang="zh-CN" altLang="en-US" sz="2400" dirty="0"/>
              <a:t>外部来看，系统和玩家（如</a:t>
            </a:r>
            <a:r>
              <a:rPr lang="en-US" altLang="zh-CN" sz="2400" dirty="0"/>
              <a:t>B</a:t>
            </a:r>
            <a:r>
              <a:rPr lang="zh-CN" altLang="en-US" sz="2400" dirty="0"/>
              <a:t>）组成更大，能力更强的系统</a:t>
            </a:r>
          </a:p>
          <a:p>
            <a:pPr lvl="2" eaLnBrk="1" hangingPunct="1"/>
            <a:r>
              <a:rPr lang="zh-CN" altLang="en-US" sz="2400" dirty="0"/>
              <a:t>交互式系统可利用内部智能和外部智能解决非算法问题</a:t>
            </a:r>
          </a:p>
        </p:txBody>
      </p:sp>
      <p:graphicFrame>
        <p:nvGraphicFramePr>
          <p:cNvPr id="272388" name="Object 4"/>
          <p:cNvGraphicFramePr/>
          <p:nvPr/>
        </p:nvGraphicFramePr>
        <p:xfrm>
          <a:off x="1332865" y="4568190"/>
          <a:ext cx="7199313" cy="2316163"/>
        </p:xfrm>
        <a:graphic>
          <a:graphicData uri="http://schemas.openxmlformats.org/presentationml/2006/ole">
            <mc:AlternateContent xmlns:mc="http://schemas.openxmlformats.org/markup-compatibility/2006">
              <mc:Choice xmlns:v="urn:schemas-microsoft-com:vml" Requires="v">
                <p:oleObj r:id="rId3" imgW="5390515" imgH="1743710" progId="Visio.Drawing.11">
                  <p:embed/>
                </p:oleObj>
              </mc:Choice>
              <mc:Fallback>
                <p:oleObj r:id="rId3" imgW="5390515" imgH="1743710" progId="Visio.Drawing.11">
                  <p:embed/>
                  <p:pic>
                    <p:nvPicPr>
                      <p:cNvPr id="272388" name="Object 4"/>
                      <p:cNvPicPr/>
                      <p:nvPr/>
                    </p:nvPicPr>
                    <p:blipFill>
                      <a:blip r:embed="rId4"/>
                      <a:stretch>
                        <a:fillRect/>
                      </a:stretch>
                    </p:blipFill>
                    <p:spPr>
                      <a:xfrm>
                        <a:off x="1332865" y="4568190"/>
                        <a:ext cx="7199313" cy="2316163"/>
                      </a:xfrm>
                      <a:prstGeom prst="rect">
                        <a:avLst/>
                      </a:prstGeom>
                      <a:solidFill>
                        <a:schemeClr val="accent1"/>
                      </a:solidFill>
                      <a:ln w="38100">
                        <a:noFill/>
                        <a:miter/>
                      </a:ln>
                    </p:spPr>
                  </p:pic>
                </p:oleObj>
              </mc:Fallback>
            </mc:AlternateContent>
          </a:graphicData>
        </a:graphic>
      </p:graphicFrame>
      <p:sp>
        <p:nvSpPr>
          <p:cNvPr id="17412" name="页脚占位符 1"/>
          <p:cNvSpPr txBox="1">
            <a:spLocks noGrp="1"/>
          </p:cNvSpPr>
          <p:nvPr>
            <p:ph type="ftr" sz="quarter" idx="11"/>
          </p:nvPr>
        </p:nvSpPr>
        <p:spPr>
          <a:xfrm>
            <a:off x="2980690" y="6463665"/>
            <a:ext cx="2895600" cy="457200"/>
          </a:xfrm>
        </p:spPr>
        <p:txBody>
          <a:bodyPr/>
          <a:lstStyle/>
          <a:p>
            <a:pPr marL="0" indent="0" algn="ctr" eaLnBrk="1" hangingPunct="1">
              <a:spcBef>
                <a:spcPct val="0"/>
              </a:spcBef>
              <a:buNone/>
            </a:pPr>
            <a:endParaRPr lang="en-US" altLang="zh-CN" sz="1400" dirty="0"/>
          </a:p>
        </p:txBody>
      </p:sp>
      <p:sp>
        <p:nvSpPr>
          <p:cNvPr id="17413" name="灯片编号占位符 2"/>
          <p:cNvSpPr txBox="1">
            <a:spLocks noGrp="1"/>
          </p:cNvSpPr>
          <p:nvPr>
            <p:ph type="sldNum" sz="quarter" idx="12"/>
          </p:nvPr>
        </p:nvSpPr>
        <p:spPr>
          <a:xfrm>
            <a:off x="313690" y="6460490"/>
            <a:ext cx="8853170" cy="476250"/>
          </a:xfrm>
        </p:spPr>
        <p:txBody>
          <a:bodyPr/>
          <a:lstStyle/>
          <a:p>
            <a:pPr marL="0" indent="0" algn="r" eaLnBrk="1" hangingPunct="1">
              <a:spcBef>
                <a:spcPct val="0"/>
              </a:spcBef>
              <a:buNone/>
            </a:pPr>
            <a:fld id="{9A0DB2DC-4C9A-4742-B13C-FB6460FD3503}" type="slidenum">
              <a:rPr lang="en-US" altLang="zh-CN" sz="1400" dirty="0"/>
              <a:t>16</a:t>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2387">
                                            <p:txEl>
                                              <p:pRg st="1" end="1"/>
                                            </p:txEl>
                                          </p:spTgt>
                                        </p:tgtEl>
                                        <p:attrNameLst>
                                          <p:attrName>style.visibility</p:attrName>
                                        </p:attrNameLst>
                                      </p:cBhvr>
                                      <p:to>
                                        <p:strVal val="visible"/>
                                      </p:to>
                                    </p:set>
                                    <p:animEffect transition="in" filter="blinds(horizontal)">
                                      <p:cBhvr>
                                        <p:cTn id="7" dur="500"/>
                                        <p:tgtEl>
                                          <p:spTgt spid="27238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2387">
                                            <p:txEl>
                                              <p:pRg st="2" end="2"/>
                                            </p:txEl>
                                          </p:spTgt>
                                        </p:tgtEl>
                                        <p:attrNameLst>
                                          <p:attrName>style.visibility</p:attrName>
                                        </p:attrNameLst>
                                      </p:cBhvr>
                                      <p:to>
                                        <p:strVal val="visible"/>
                                      </p:to>
                                    </p:set>
                                    <p:animEffect transition="in" filter="blinds(horizontal)">
                                      <p:cBhvr>
                                        <p:cTn id="10" dur="500"/>
                                        <p:tgtEl>
                                          <p:spTgt spid="27238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72387">
                                            <p:txEl>
                                              <p:pRg st="3" end="3"/>
                                            </p:txEl>
                                          </p:spTgt>
                                        </p:tgtEl>
                                        <p:attrNameLst>
                                          <p:attrName>style.visibility</p:attrName>
                                        </p:attrNameLst>
                                      </p:cBhvr>
                                      <p:to>
                                        <p:strVal val="visible"/>
                                      </p:to>
                                    </p:set>
                                    <p:animEffect transition="in" filter="blinds(horizontal)">
                                      <p:cBhvr>
                                        <p:cTn id="13" dur="500"/>
                                        <p:tgtEl>
                                          <p:spTgt spid="27238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72388"/>
                                        </p:tgtEl>
                                        <p:attrNameLst>
                                          <p:attrName>style.visibility</p:attrName>
                                        </p:attrNameLst>
                                      </p:cBhvr>
                                      <p:to>
                                        <p:strVal val="visible"/>
                                      </p:to>
                                    </p:set>
                                    <p:anim calcmode="lin" valueType="num">
                                      <p:cBhvr additive="base">
                                        <p:cTn id="18" dur="500" fill="hold"/>
                                        <p:tgtEl>
                                          <p:spTgt spid="272388"/>
                                        </p:tgtEl>
                                        <p:attrNameLst>
                                          <p:attrName>ppt_x</p:attrName>
                                        </p:attrNameLst>
                                      </p:cBhvr>
                                      <p:tavLst>
                                        <p:tav tm="0">
                                          <p:val>
                                            <p:strVal val="#ppt_x"/>
                                          </p:val>
                                        </p:tav>
                                        <p:tav tm="100000">
                                          <p:val>
                                            <p:strVal val="#ppt_x"/>
                                          </p:val>
                                        </p:tav>
                                      </p:tavLst>
                                    </p:anim>
                                    <p:anim calcmode="lin" valueType="num">
                                      <p:cBhvr additive="base">
                                        <p:cTn id="19" dur="500" fill="hold"/>
                                        <p:tgtEl>
                                          <p:spTgt spid="27238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272387">
                                            <p:txEl>
                                              <p:pRg st="4" end="4"/>
                                            </p:txEl>
                                          </p:spTgt>
                                        </p:tgtEl>
                                        <p:attrNameLst>
                                          <p:attrName>style.visibility</p:attrName>
                                        </p:attrNameLst>
                                      </p:cBhvr>
                                      <p:to>
                                        <p:strVal val="visible"/>
                                      </p:to>
                                    </p:set>
                                    <p:animEffect transition="in" filter="box(in)">
                                      <p:cBhvr>
                                        <p:cTn id="24" dur="500"/>
                                        <p:tgtEl>
                                          <p:spTgt spid="272387">
                                            <p:txEl>
                                              <p:pRg st="4" end="4"/>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272387">
                                            <p:txEl>
                                              <p:pRg st="5" end="5"/>
                                            </p:txEl>
                                          </p:spTgt>
                                        </p:tgtEl>
                                        <p:attrNameLst>
                                          <p:attrName>style.visibility</p:attrName>
                                        </p:attrNameLst>
                                      </p:cBhvr>
                                      <p:to>
                                        <p:strVal val="visible"/>
                                      </p:to>
                                    </p:set>
                                    <p:animEffect transition="in" filter="box(in)">
                                      <p:cBhvr>
                                        <p:cTn id="27" dur="500"/>
                                        <p:tgtEl>
                                          <p:spTgt spid="272387">
                                            <p:txEl>
                                              <p:pRg st="5" end="5"/>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272387">
                                            <p:txEl>
                                              <p:pRg st="6" end="6"/>
                                            </p:txEl>
                                          </p:spTgt>
                                        </p:tgtEl>
                                        <p:attrNameLst>
                                          <p:attrName>style.visibility</p:attrName>
                                        </p:attrNameLst>
                                      </p:cBhvr>
                                      <p:to>
                                        <p:strVal val="visible"/>
                                      </p:to>
                                    </p:set>
                                    <p:animEffect transition="in" filter="box(in)">
                                      <p:cBhvr>
                                        <p:cTn id="30" dur="500"/>
                                        <p:tgtEl>
                                          <p:spTgt spid="272387">
                                            <p:txEl>
                                              <p:pRg st="6" end="6"/>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272387">
                                            <p:txEl>
                                              <p:pRg st="7" end="7"/>
                                            </p:txEl>
                                          </p:spTgt>
                                        </p:tgtEl>
                                        <p:attrNameLst>
                                          <p:attrName>style.visibility</p:attrName>
                                        </p:attrNameLst>
                                      </p:cBhvr>
                                      <p:to>
                                        <p:strVal val="visible"/>
                                      </p:to>
                                    </p:set>
                                    <p:animEffect transition="in" filter="box(in)">
                                      <p:cBhvr>
                                        <p:cTn id="33" dur="500"/>
                                        <p:tgtEl>
                                          <p:spTgt spid="272387">
                                            <p:txEl>
                                              <p:pRg st="7" end="7"/>
                                            </p:txEl>
                                          </p:spTgt>
                                        </p:tgtEl>
                                      </p:cBhvr>
                                    </p:animEffect>
                                  </p:childTnLst>
                                </p:cTn>
                              </p:par>
                              <p:par>
                                <p:cTn id="34" presetID="4" presetClass="entr" presetSubtype="16" fill="hold" nodeType="withEffect">
                                  <p:stCondLst>
                                    <p:cond delay="0"/>
                                  </p:stCondLst>
                                  <p:childTnLst>
                                    <p:set>
                                      <p:cBhvr>
                                        <p:cTn id="35" dur="1" fill="hold">
                                          <p:stCondLst>
                                            <p:cond delay="0"/>
                                          </p:stCondLst>
                                        </p:cTn>
                                        <p:tgtEl>
                                          <p:spTgt spid="272387">
                                            <p:txEl>
                                              <p:pRg st="8" end="8"/>
                                            </p:txEl>
                                          </p:spTgt>
                                        </p:tgtEl>
                                        <p:attrNameLst>
                                          <p:attrName>style.visibility</p:attrName>
                                        </p:attrNameLst>
                                      </p:cBhvr>
                                      <p:to>
                                        <p:strVal val="visible"/>
                                      </p:to>
                                    </p:set>
                                    <p:animEffect transition="in" filter="box(in)">
                                      <p:cBhvr>
                                        <p:cTn id="36" dur="500"/>
                                        <p:tgtEl>
                                          <p:spTgt spid="2723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685800" y="-674687"/>
            <a:ext cx="6870700" cy="1600200"/>
          </a:xfrm>
        </p:spPr>
        <p:txBody>
          <a:bodyPr vert="horz" wrap="square" lIns="91440" tIns="45720" rIns="91440" bIns="45720" anchor="b" anchorCtr="0"/>
          <a:lstStyle/>
          <a:p>
            <a:pPr algn="l" eaLnBrk="1" hangingPunct="1"/>
            <a:r>
              <a:rPr lang="en-US" altLang="zh-CN" sz="3200" dirty="0"/>
              <a:t>3. </a:t>
            </a:r>
            <a:r>
              <a:rPr lang="zh-CN" altLang="en-US" sz="3200" dirty="0"/>
              <a:t>交互式系统</a:t>
            </a:r>
          </a:p>
        </p:txBody>
      </p:sp>
      <p:sp>
        <p:nvSpPr>
          <p:cNvPr id="17411" name="Rectangle 3"/>
          <p:cNvSpPr>
            <a:spLocks noGrp="1"/>
          </p:cNvSpPr>
          <p:nvPr>
            <p:ph idx="1"/>
          </p:nvPr>
        </p:nvSpPr>
        <p:spPr>
          <a:xfrm>
            <a:off x="116205" y="1052830"/>
            <a:ext cx="8632825" cy="3657600"/>
          </a:xfrm>
        </p:spPr>
        <p:txBody>
          <a:bodyPr vert="horz" wrap="square" lIns="91440" tIns="45720" rIns="91440" bIns="45720" anchor="t" anchorCtr="0"/>
          <a:lstStyle/>
          <a:p>
            <a:pPr eaLnBrk="1" hangingPunct="1"/>
            <a:r>
              <a:rPr lang="zh-CN" altLang="en-US" sz="2400" dirty="0"/>
              <a:t>许多问题求解任务不能用算法</a:t>
            </a:r>
            <a:r>
              <a:rPr lang="zh-CN" altLang="en-US" sz="2400" dirty="0">
                <a:latin typeface="Arial" panose="020B0604020202020204" pitchFamily="34" charset="0"/>
              </a:rPr>
              <a:t>“</a:t>
            </a:r>
            <a:r>
              <a:rPr lang="zh-CN" altLang="en-US" sz="2400" dirty="0"/>
              <a:t>自动</a:t>
            </a:r>
            <a:r>
              <a:rPr lang="zh-CN" altLang="en-US" sz="2400" dirty="0">
                <a:latin typeface="Arial" panose="020B0604020202020204" pitchFamily="34" charset="0"/>
              </a:rPr>
              <a:t>”</a:t>
            </a:r>
            <a:r>
              <a:rPr lang="zh-CN" altLang="en-US" sz="2400" dirty="0"/>
              <a:t>完成</a:t>
            </a:r>
          </a:p>
          <a:p>
            <a:pPr lvl="1" eaLnBrk="1" hangingPunct="1"/>
            <a:r>
              <a:rPr lang="zh-CN" altLang="en-US" sz="2400" dirty="0"/>
              <a:t>这些任务需要由</a:t>
            </a:r>
            <a:r>
              <a:rPr lang="zh-CN" altLang="en-US" sz="2400" b="1" dirty="0">
                <a:solidFill>
                  <a:srgbClr val="002060"/>
                </a:solidFill>
              </a:rPr>
              <a:t>外部环境</a:t>
            </a:r>
            <a:r>
              <a:rPr lang="zh-CN" altLang="en-US" sz="2400" dirty="0"/>
              <a:t>和</a:t>
            </a:r>
            <a:r>
              <a:rPr lang="zh-CN" altLang="en-US" sz="2400" b="1" dirty="0">
                <a:solidFill>
                  <a:srgbClr val="002060"/>
                </a:solidFill>
              </a:rPr>
              <a:t>系统</a:t>
            </a:r>
            <a:r>
              <a:rPr lang="zh-CN" altLang="en-US" sz="2400" dirty="0"/>
              <a:t>之间的协作完成</a:t>
            </a:r>
          </a:p>
          <a:p>
            <a:pPr lvl="1" eaLnBrk="1" hangingPunct="1"/>
            <a:r>
              <a:rPr lang="zh-CN" altLang="en-US" sz="2400" dirty="0"/>
              <a:t>有些事情可由系统代理，但有些须由环境（用户）完成</a:t>
            </a:r>
          </a:p>
          <a:p>
            <a:pPr lvl="1" eaLnBrk="1" hangingPunct="1"/>
            <a:r>
              <a:rPr lang="zh-CN" altLang="en-US" sz="2400" dirty="0"/>
              <a:t>重要的是需要</a:t>
            </a:r>
            <a:r>
              <a:rPr lang="zh-CN" altLang="en-US" sz="2400" b="1" dirty="0">
                <a:solidFill>
                  <a:srgbClr val="002060"/>
                </a:solidFill>
              </a:rPr>
              <a:t>保持两者之间的有效通信</a:t>
            </a:r>
          </a:p>
          <a:p>
            <a:pPr eaLnBrk="1" hangingPunct="1"/>
            <a:r>
              <a:rPr lang="zh-CN" altLang="en-US" sz="2400" dirty="0"/>
              <a:t>交互式系统是一个计算机系统</a:t>
            </a:r>
          </a:p>
          <a:p>
            <a:pPr lvl="1" eaLnBrk="1" hangingPunct="1"/>
            <a:r>
              <a:rPr lang="zh-CN" altLang="en-US" sz="2400" dirty="0"/>
              <a:t>按照</a:t>
            </a:r>
            <a:r>
              <a:rPr lang="en-US" altLang="zh-CN" sz="2400" dirty="0"/>
              <a:t>ACM</a:t>
            </a:r>
            <a:r>
              <a:rPr lang="zh-CN" altLang="en-US" sz="2400" dirty="0"/>
              <a:t>（国际计算机学会），</a:t>
            </a:r>
            <a:r>
              <a:rPr lang="zh-CN" altLang="en-US" sz="2400" b="1" dirty="0">
                <a:solidFill>
                  <a:srgbClr val="002060"/>
                </a:solidFill>
              </a:rPr>
              <a:t>由软件和硬件的集合组成</a:t>
            </a:r>
          </a:p>
          <a:p>
            <a:pPr lvl="2" eaLnBrk="1" hangingPunct="1"/>
            <a:r>
              <a:rPr lang="zh-CN" altLang="en-US" sz="2400" dirty="0"/>
              <a:t>从人类用户那里接受输入，并把结果输出给用户</a:t>
            </a:r>
          </a:p>
          <a:p>
            <a:pPr lvl="1" eaLnBrk="1" hangingPunct="1"/>
            <a:r>
              <a:rPr lang="zh-CN" altLang="en-US" sz="2400" dirty="0"/>
              <a:t>从</a:t>
            </a:r>
            <a:r>
              <a:rPr lang="zh-CN" altLang="en-US" sz="2400" b="1" dirty="0">
                <a:solidFill>
                  <a:srgbClr val="C00000"/>
                </a:solidFill>
              </a:rPr>
              <a:t>软件工程</a:t>
            </a:r>
            <a:r>
              <a:rPr lang="zh-CN" altLang="en-US" sz="2400" dirty="0"/>
              <a:t>角度，由</a:t>
            </a:r>
            <a:r>
              <a:rPr lang="zh-CN" altLang="en-US" sz="2400" b="1" dirty="0">
                <a:solidFill>
                  <a:srgbClr val="C00000"/>
                </a:solidFill>
              </a:rPr>
              <a:t>系统代理的事情</a:t>
            </a:r>
            <a:r>
              <a:rPr lang="zh-CN" altLang="en-US" sz="2400" dirty="0"/>
              <a:t>称为</a:t>
            </a:r>
            <a:r>
              <a:rPr lang="zh-CN" altLang="en-US" sz="2400" b="1" dirty="0">
                <a:solidFill>
                  <a:srgbClr val="C00000"/>
                </a:solidFill>
              </a:rPr>
              <a:t>功能性</a:t>
            </a:r>
            <a:r>
              <a:rPr lang="zh-CN" altLang="en-US" sz="2400" dirty="0"/>
              <a:t>或</a:t>
            </a:r>
            <a:r>
              <a:rPr lang="zh-CN" altLang="en-US" sz="2400" b="1" dirty="0">
                <a:solidFill>
                  <a:srgbClr val="C00000"/>
                </a:solidFill>
              </a:rPr>
              <a:t>服务</a:t>
            </a:r>
          </a:p>
          <a:p>
            <a:pPr lvl="1" eaLnBrk="1" hangingPunct="1"/>
            <a:r>
              <a:rPr lang="zh-CN" altLang="en-US" sz="2400" dirty="0"/>
              <a:t>从</a:t>
            </a:r>
            <a:r>
              <a:rPr lang="zh-CN" altLang="en-US" sz="2400" b="1" dirty="0">
                <a:solidFill>
                  <a:srgbClr val="C00000"/>
                </a:solidFill>
              </a:rPr>
              <a:t>人机交互</a:t>
            </a:r>
            <a:r>
              <a:rPr lang="zh-CN" altLang="en-US" sz="2400" dirty="0"/>
              <a:t>角度，</a:t>
            </a:r>
            <a:r>
              <a:rPr lang="zh-CN" altLang="en-US" sz="2400" b="1" dirty="0">
                <a:solidFill>
                  <a:srgbClr val="C00000"/>
                </a:solidFill>
              </a:rPr>
              <a:t>如何将服务提供给用户</a:t>
            </a:r>
            <a:r>
              <a:rPr lang="zh-CN" altLang="en-US" sz="2400" dirty="0"/>
              <a:t>，使其容易使用称为</a:t>
            </a:r>
            <a:r>
              <a:rPr lang="zh-CN" altLang="en-US" sz="2400" b="1" dirty="0">
                <a:solidFill>
                  <a:srgbClr val="C00000"/>
                </a:solidFill>
              </a:rPr>
              <a:t>可用性</a:t>
            </a:r>
          </a:p>
          <a:p>
            <a:pPr lvl="2" eaLnBrk="1" hangingPunct="1"/>
            <a:r>
              <a:rPr lang="zh-CN" altLang="en-US" sz="2400" dirty="0"/>
              <a:t>例如：容易学习、容易理解、容易操作</a:t>
            </a:r>
          </a:p>
        </p:txBody>
      </p:sp>
      <p:sp>
        <p:nvSpPr>
          <p:cNvPr id="19460" name="灯片编号占位符 2"/>
          <p:cNvSpPr txBox="1">
            <a:spLocks noGrp="1"/>
          </p:cNvSpPr>
          <p:nvPr>
            <p:ph type="sldNum" sz="quarter" idx="12"/>
          </p:nvPr>
        </p:nvSpPr>
        <p:spPr>
          <a:xfrm>
            <a:off x="457200" y="6245225"/>
            <a:ext cx="8686800" cy="476250"/>
          </a:xfrm>
        </p:spPr>
        <p:txBody>
          <a:bodyPr/>
          <a:lstStyle/>
          <a:p>
            <a:pPr marL="0" indent="0" algn="r" eaLnBrk="1" hangingPunct="1">
              <a:spcBef>
                <a:spcPct val="0"/>
              </a:spcBef>
              <a:buNone/>
            </a:pPr>
            <a:fld id="{9A0DB2DC-4C9A-4742-B13C-FB6460FD3503}" type="slidenum">
              <a:rPr lang="en-US" altLang="zh-CN" sz="1400" dirty="0"/>
              <a:t>17</a:t>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linds(horizontal)">
                                      <p:cBhvr>
                                        <p:cTn id="7" dur="500"/>
                                        <p:tgtEl>
                                          <p:spTgt spid="1741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411">
                                            <p:txEl>
                                              <p:pRg st="1" end="1"/>
                                            </p:txEl>
                                          </p:spTgt>
                                        </p:tgtEl>
                                        <p:attrNameLst>
                                          <p:attrName>style.visibility</p:attrName>
                                        </p:attrNameLst>
                                      </p:cBhvr>
                                      <p:to>
                                        <p:strVal val="visible"/>
                                      </p:to>
                                    </p:set>
                                    <p:animEffect transition="in" filter="blinds(horizontal)">
                                      <p:cBhvr>
                                        <p:cTn id="10" dur="500"/>
                                        <p:tgtEl>
                                          <p:spTgt spid="1741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animEffect transition="in" filter="blinds(horizontal)">
                                      <p:cBhvr>
                                        <p:cTn id="13" dur="500"/>
                                        <p:tgtEl>
                                          <p:spTgt spid="17411">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7411">
                                            <p:txEl>
                                              <p:pRg st="3" end="3"/>
                                            </p:txEl>
                                          </p:spTgt>
                                        </p:tgtEl>
                                        <p:attrNameLst>
                                          <p:attrName>style.visibility</p:attrName>
                                        </p:attrNameLst>
                                      </p:cBhvr>
                                      <p:to>
                                        <p:strVal val="visible"/>
                                      </p:to>
                                    </p:set>
                                    <p:animEffect transition="in" filter="blinds(horizontal)">
                                      <p:cBhvr>
                                        <p:cTn id="16" dur="500"/>
                                        <p:tgtEl>
                                          <p:spTgt spid="174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411">
                                            <p:txEl>
                                              <p:pRg st="4" end="4"/>
                                            </p:txEl>
                                          </p:spTgt>
                                        </p:tgtEl>
                                        <p:attrNameLst>
                                          <p:attrName>style.visibility</p:attrName>
                                        </p:attrNameLst>
                                      </p:cBhvr>
                                      <p:to>
                                        <p:strVal val="visible"/>
                                      </p:to>
                                    </p:set>
                                    <p:anim calcmode="lin" valueType="num">
                                      <p:cBhvr additive="base">
                                        <p:cTn id="21" dur="5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411">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411">
                                            <p:txEl>
                                              <p:charRg st="99" end="117"/>
                                            </p:txEl>
                                          </p:spTgt>
                                        </p:tgtEl>
                                        <p:attrNameLst>
                                          <p:attrName>style.visibility</p:attrName>
                                        </p:attrNameLst>
                                      </p:cBhvr>
                                      <p:to>
                                        <p:strVal val="visible"/>
                                      </p:to>
                                    </p:set>
                                    <p:anim calcmode="lin" valueType="num">
                                      <p:cBhvr additive="base">
                                        <p:cTn id="25" dur="500" fill="hold"/>
                                        <p:tgtEl>
                                          <p:spTgt spid="17411">
                                            <p:txEl>
                                              <p:charRg st="99" end="11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1">
                                            <p:txEl>
                                              <p:charRg st="99" end="11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411">
                                            <p:txEl>
                                              <p:charRg st="117" end="139"/>
                                            </p:txEl>
                                          </p:spTgt>
                                        </p:tgtEl>
                                        <p:attrNameLst>
                                          <p:attrName>style.visibility</p:attrName>
                                        </p:attrNameLst>
                                      </p:cBhvr>
                                      <p:to>
                                        <p:strVal val="visible"/>
                                      </p:to>
                                    </p:set>
                                    <p:anim calcmode="lin" valueType="num">
                                      <p:cBhvr additive="base">
                                        <p:cTn id="29" dur="500" fill="hold"/>
                                        <p:tgtEl>
                                          <p:spTgt spid="17411">
                                            <p:txEl>
                                              <p:charRg st="117" end="13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411">
                                            <p:txEl>
                                              <p:charRg st="117" end="139"/>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17411">
                                            <p:txEl>
                                              <p:charRg st="139" end="164"/>
                                            </p:txEl>
                                          </p:spTgt>
                                        </p:tgtEl>
                                        <p:attrNameLst>
                                          <p:attrName>style.visibility</p:attrName>
                                        </p:attrNameLst>
                                      </p:cBhvr>
                                      <p:to>
                                        <p:strVal val="visible"/>
                                      </p:to>
                                    </p:set>
                                    <p:animEffect transition="in" filter="box(in)">
                                      <p:cBhvr>
                                        <p:cTn id="35" dur="500"/>
                                        <p:tgtEl>
                                          <p:spTgt spid="17411">
                                            <p:txEl>
                                              <p:charRg st="139" end="164"/>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17411">
                                            <p:txEl>
                                              <p:charRg st="164" end="195"/>
                                            </p:txEl>
                                          </p:spTgt>
                                        </p:tgtEl>
                                        <p:attrNameLst>
                                          <p:attrName>style.visibility</p:attrName>
                                        </p:attrNameLst>
                                      </p:cBhvr>
                                      <p:to>
                                        <p:strVal val="visible"/>
                                      </p:to>
                                    </p:set>
                                    <p:animEffect transition="in" filter="box(in)">
                                      <p:cBhvr>
                                        <p:cTn id="38" dur="500"/>
                                        <p:tgtEl>
                                          <p:spTgt spid="17411">
                                            <p:txEl>
                                              <p:charRg st="164" end="195"/>
                                            </p:txEl>
                                          </p:spTgt>
                                        </p:tgtEl>
                                      </p:cBhvr>
                                    </p:animEffect>
                                  </p:childTnLst>
                                </p:cTn>
                              </p:par>
                              <p:par>
                                <p:cTn id="39" presetID="4" presetClass="entr" presetSubtype="16" fill="hold" nodeType="withEffect">
                                  <p:stCondLst>
                                    <p:cond delay="0"/>
                                  </p:stCondLst>
                                  <p:childTnLst>
                                    <p:set>
                                      <p:cBhvr>
                                        <p:cTn id="40" dur="1" fill="hold">
                                          <p:stCondLst>
                                            <p:cond delay="0"/>
                                          </p:stCondLst>
                                        </p:cTn>
                                        <p:tgtEl>
                                          <p:spTgt spid="17411">
                                            <p:txEl>
                                              <p:charRg st="195" end="213"/>
                                            </p:txEl>
                                          </p:spTgt>
                                        </p:tgtEl>
                                        <p:attrNameLst>
                                          <p:attrName>style.visibility</p:attrName>
                                        </p:attrNameLst>
                                      </p:cBhvr>
                                      <p:to>
                                        <p:strVal val="visible"/>
                                      </p:to>
                                    </p:set>
                                    <p:animEffect transition="in" filter="box(in)">
                                      <p:cBhvr>
                                        <p:cTn id="41" dur="500"/>
                                        <p:tgtEl>
                                          <p:spTgt spid="17411">
                                            <p:txEl>
                                              <p:charRg st="195" end="2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idx="1"/>
          </p:nvPr>
        </p:nvSpPr>
        <p:spPr>
          <a:xfrm>
            <a:off x="250825" y="1341755"/>
            <a:ext cx="8892540" cy="5241925"/>
          </a:xfrm>
        </p:spPr>
        <p:txBody>
          <a:bodyPr vert="horz" wrap="square" lIns="91440" tIns="45720" rIns="91440" bIns="45720" anchor="t" anchorCtr="0"/>
          <a:lstStyle/>
          <a:p>
            <a:pPr eaLnBrk="1" hangingPunct="1"/>
            <a:r>
              <a:rPr lang="zh-CN" altLang="en-US" sz="2400" dirty="0"/>
              <a:t>交互计算技术的引入使得系统的功能变得更为强大</a:t>
            </a:r>
          </a:p>
          <a:p>
            <a:pPr lvl="1" eaLnBrk="1" hangingPunct="1"/>
            <a:r>
              <a:rPr lang="zh-CN" altLang="en-US" sz="2400" dirty="0"/>
              <a:t>系统能力的发挥有赖于它和用户之间通信的</a:t>
            </a:r>
            <a:r>
              <a:rPr lang="zh-CN" altLang="en-US" sz="2400" dirty="0">
                <a:solidFill>
                  <a:schemeClr val="tx2"/>
                </a:solidFill>
              </a:rPr>
              <a:t>有效性</a:t>
            </a:r>
            <a:r>
              <a:rPr lang="zh-CN" altLang="en-US" sz="2400" dirty="0"/>
              <a:t>和</a:t>
            </a:r>
            <a:r>
              <a:rPr lang="zh-CN" altLang="en-US" sz="2400" dirty="0">
                <a:solidFill>
                  <a:schemeClr val="tx2"/>
                </a:solidFill>
              </a:rPr>
              <a:t>效率</a:t>
            </a:r>
          </a:p>
          <a:p>
            <a:pPr lvl="1" eaLnBrk="1" hangingPunct="1"/>
            <a:r>
              <a:rPr lang="zh-CN" altLang="en-US" sz="2400" dirty="0"/>
              <a:t>使得系统如何</a:t>
            </a:r>
            <a:r>
              <a:rPr lang="zh-CN" altLang="en-US" sz="2400" dirty="0">
                <a:latin typeface="Arial" panose="020B0604020202020204" pitchFamily="34" charset="0"/>
              </a:rPr>
              <a:t>“</a:t>
            </a:r>
            <a:r>
              <a:rPr lang="zh-CN" altLang="en-US" sz="2400" dirty="0">
                <a:solidFill>
                  <a:schemeClr val="tx2"/>
                </a:solidFill>
              </a:rPr>
              <a:t>易于使用</a:t>
            </a:r>
            <a:r>
              <a:rPr lang="zh-CN" altLang="en-US" sz="2400" dirty="0">
                <a:latin typeface="Arial" panose="020B0604020202020204" pitchFamily="34" charset="0"/>
              </a:rPr>
              <a:t>”</a:t>
            </a:r>
            <a:r>
              <a:rPr lang="zh-CN" altLang="en-US" sz="2400" dirty="0"/>
              <a:t>至少变得与功能性同样重要</a:t>
            </a:r>
          </a:p>
          <a:p>
            <a:pPr eaLnBrk="1" hangingPunct="1"/>
            <a:r>
              <a:rPr lang="zh-CN" altLang="de-DE" sz="2400" b="1" dirty="0">
                <a:solidFill>
                  <a:srgbClr val="0033CC"/>
                </a:solidFill>
              </a:rPr>
              <a:t>人机交互</a:t>
            </a:r>
            <a:r>
              <a:rPr lang="zh-CN" altLang="de-DE" sz="2400" dirty="0"/>
              <a:t>（</a:t>
            </a:r>
            <a:r>
              <a:rPr lang="de-DE" altLang="zh-CN" sz="2400" dirty="0"/>
              <a:t>Human-Computer Interaction,HCI</a:t>
            </a:r>
            <a:r>
              <a:rPr lang="zh-CN" altLang="de-DE" sz="2400" dirty="0"/>
              <a:t>）在美国通常称为机人交互</a:t>
            </a:r>
            <a:r>
              <a:rPr lang="de-DE" altLang="zh-CN" sz="2400" dirty="0"/>
              <a:t>CHI</a:t>
            </a:r>
            <a:r>
              <a:rPr lang="zh-CN" altLang="de-DE" sz="2400" dirty="0"/>
              <a:t>（</a:t>
            </a:r>
            <a:r>
              <a:rPr lang="de-DE" altLang="zh-CN" sz="2400" dirty="0"/>
              <a:t>Computer-Human Interaction</a:t>
            </a:r>
            <a:r>
              <a:rPr lang="zh-CN" altLang="de-DE" sz="2400" dirty="0"/>
              <a:t>）</a:t>
            </a:r>
            <a:r>
              <a:rPr lang="de-DE" altLang="zh-CN" sz="2400" dirty="0"/>
              <a:t>:</a:t>
            </a:r>
          </a:p>
          <a:p>
            <a:pPr eaLnBrk="1" hangingPunct="1">
              <a:buNone/>
            </a:pPr>
            <a:r>
              <a:rPr lang="de-DE" altLang="zh-CN" sz="2400" dirty="0"/>
              <a:t>          </a:t>
            </a:r>
            <a:r>
              <a:rPr lang="de-DE" altLang="zh-CN" sz="2400" dirty="0">
                <a:latin typeface="Arial" panose="020B0604020202020204" pitchFamily="34" charset="0"/>
              </a:rPr>
              <a:t>“</a:t>
            </a:r>
            <a:r>
              <a:rPr lang="zh-CN" altLang="en-US" sz="2400" b="1" dirty="0">
                <a:solidFill>
                  <a:srgbClr val="0033CC"/>
                </a:solidFill>
              </a:rPr>
              <a:t>有关设计、评估和实现为人类使用的交互式计算系统的学科，以及围绕这些方面的主要现象的研究</a:t>
            </a:r>
            <a:r>
              <a:rPr lang="zh-CN" altLang="de-DE" sz="2400" b="1" dirty="0">
                <a:solidFill>
                  <a:srgbClr val="0033CC"/>
                </a:solidFill>
              </a:rPr>
              <a:t>。</a:t>
            </a:r>
            <a:r>
              <a:rPr lang="zh-CN" altLang="de-DE" sz="2400" dirty="0">
                <a:latin typeface="Arial" panose="020B0604020202020204" pitchFamily="34" charset="0"/>
              </a:rPr>
              <a:t>”</a:t>
            </a:r>
            <a:endParaRPr lang="zh-CN" altLang="de-DE" sz="2400" dirty="0"/>
          </a:p>
          <a:p>
            <a:pPr eaLnBrk="1" hangingPunct="1">
              <a:buNone/>
            </a:pPr>
            <a:r>
              <a:rPr lang="de-DE" altLang="zh-CN" sz="2400" dirty="0"/>
              <a:t>                                                  </a:t>
            </a:r>
            <a:r>
              <a:rPr lang="de-DE" altLang="zh-CN" sz="2400" dirty="0">
                <a:latin typeface="Arial" panose="020B0604020202020204" pitchFamily="34" charset="0"/>
              </a:rPr>
              <a:t>——</a:t>
            </a:r>
            <a:r>
              <a:rPr lang="de-DE" altLang="zh-CN" sz="2400" dirty="0"/>
              <a:t>ACM SIGCHI</a:t>
            </a:r>
            <a:r>
              <a:rPr lang="zh-CN" altLang="de-DE" sz="2400" dirty="0"/>
              <a:t>，</a:t>
            </a:r>
            <a:r>
              <a:rPr lang="de-DE" altLang="zh-CN" sz="2400" dirty="0"/>
              <a:t>1992</a:t>
            </a:r>
          </a:p>
          <a:p>
            <a:pPr eaLnBrk="1" hangingPunct="1"/>
            <a:r>
              <a:rPr lang="zh-CN" altLang="en-US" sz="2400" dirty="0"/>
              <a:t>作为一个学科，人机交互仅有</a:t>
            </a:r>
            <a:r>
              <a:rPr lang="en-US" altLang="zh-CN" sz="2400" dirty="0">
                <a:solidFill>
                  <a:srgbClr val="0033CC"/>
                </a:solidFill>
              </a:rPr>
              <a:t>30</a:t>
            </a:r>
            <a:r>
              <a:rPr lang="zh-CN" altLang="en-US" sz="2400" dirty="0">
                <a:solidFill>
                  <a:srgbClr val="0033CC"/>
                </a:solidFill>
              </a:rPr>
              <a:t>多年</a:t>
            </a:r>
            <a:r>
              <a:rPr lang="zh-CN" altLang="en-US" sz="2400" dirty="0"/>
              <a:t>的历史</a:t>
            </a:r>
          </a:p>
          <a:p>
            <a:pPr lvl="1" eaLnBrk="1" hangingPunct="1"/>
            <a:r>
              <a:rPr lang="zh-CN" altLang="en-US" sz="2400" dirty="0"/>
              <a:t>致力于研究如何提高交互式系统的</a:t>
            </a:r>
            <a:r>
              <a:rPr lang="zh-CN" altLang="en-US" sz="2400" dirty="0">
                <a:latin typeface="Arial" panose="020B0604020202020204" pitchFamily="34" charset="0"/>
              </a:rPr>
              <a:t>“</a:t>
            </a:r>
            <a:r>
              <a:rPr lang="zh-CN" altLang="en-US" sz="2400" b="1" dirty="0">
                <a:solidFill>
                  <a:srgbClr val="0033CC"/>
                </a:solidFill>
              </a:rPr>
              <a:t>可用性</a:t>
            </a:r>
            <a:r>
              <a:rPr lang="zh-CN" altLang="en-US" sz="2400" dirty="0">
                <a:latin typeface="Arial" panose="020B0604020202020204" pitchFamily="34" charset="0"/>
              </a:rPr>
              <a:t>”</a:t>
            </a:r>
            <a:r>
              <a:rPr lang="zh-CN" altLang="en-US" sz="2400" dirty="0"/>
              <a:t>（</a:t>
            </a:r>
            <a:r>
              <a:rPr lang="en-US" altLang="zh-CN" sz="2400" dirty="0"/>
              <a:t>usability</a:t>
            </a:r>
            <a:r>
              <a:rPr lang="zh-CN" altLang="en-US" sz="2400" dirty="0"/>
              <a:t>）</a:t>
            </a:r>
          </a:p>
          <a:p>
            <a:pPr lvl="1" eaLnBrk="1" hangingPunct="1"/>
            <a:r>
              <a:rPr lang="zh-CN" altLang="en-US" sz="2400" dirty="0"/>
              <a:t>可用性可理解为</a:t>
            </a:r>
            <a:r>
              <a:rPr lang="zh-CN" altLang="en-US" sz="2400" dirty="0">
                <a:latin typeface="Arial" panose="020B0604020202020204" pitchFamily="34" charset="0"/>
              </a:rPr>
              <a:t>“</a:t>
            </a:r>
            <a:r>
              <a:rPr lang="zh-CN" altLang="en-US" sz="2400" b="1" dirty="0">
                <a:solidFill>
                  <a:srgbClr val="0033CC"/>
                </a:solidFill>
              </a:rPr>
              <a:t>容易使用</a:t>
            </a:r>
            <a:r>
              <a:rPr lang="zh-CN" altLang="en-US" sz="2400" dirty="0">
                <a:latin typeface="Arial" panose="020B0604020202020204" pitchFamily="34" charset="0"/>
              </a:rPr>
              <a:t>”</a:t>
            </a:r>
            <a:r>
              <a:rPr lang="zh-CN" altLang="en-US" sz="2400" dirty="0"/>
              <a:t> ，包括以下一些属性</a:t>
            </a:r>
          </a:p>
          <a:p>
            <a:pPr lvl="2" eaLnBrk="1" hangingPunct="1"/>
            <a:r>
              <a:rPr lang="zh-CN" altLang="en-US" sz="2400" dirty="0"/>
              <a:t>有效性、效率、可学习性、出错率、可记忆性、实用性</a:t>
            </a:r>
          </a:p>
        </p:txBody>
      </p:sp>
      <p:sp>
        <p:nvSpPr>
          <p:cNvPr id="21507" name="灯片编号占位符 2"/>
          <p:cNvSpPr txBox="1">
            <a:spLocks noGrp="1"/>
          </p:cNvSpPr>
          <p:nvPr>
            <p:ph type="sldNum" sz="quarter" idx="12"/>
          </p:nvPr>
        </p:nvSpPr>
        <p:spPr>
          <a:xfrm>
            <a:off x="457200" y="6245225"/>
            <a:ext cx="8667750" cy="476250"/>
          </a:xfrm>
        </p:spPr>
        <p:txBody>
          <a:bodyPr/>
          <a:lstStyle/>
          <a:p>
            <a:pPr marL="0" indent="0" algn="r" eaLnBrk="1" hangingPunct="1">
              <a:spcBef>
                <a:spcPct val="0"/>
              </a:spcBef>
              <a:buNone/>
            </a:pPr>
            <a:fld id="{9A0DB2DC-4C9A-4742-B13C-FB6460FD3503}" type="slidenum">
              <a:rPr lang="en-US" altLang="zh-CN" sz="1400" dirty="0"/>
              <a:t>18</a:t>
            </a:fld>
            <a:endParaRPr lang="en-US" altLang="zh-CN" sz="1400" dirty="0"/>
          </a:p>
        </p:txBody>
      </p:sp>
      <p:sp>
        <p:nvSpPr>
          <p:cNvPr id="21508" name="文本框 2"/>
          <p:cNvSpPr txBox="1"/>
          <p:nvPr/>
        </p:nvSpPr>
        <p:spPr>
          <a:xfrm>
            <a:off x="107315" y="817563"/>
            <a:ext cx="32416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t>1. </a:t>
            </a:r>
            <a:r>
              <a:rPr lang="zh-CN" altLang="en-US" sz="2400" dirty="0"/>
              <a:t>交互计算技术</a:t>
            </a:r>
          </a:p>
        </p:txBody>
      </p:sp>
      <p:sp>
        <p:nvSpPr>
          <p:cNvPr id="21509" name="文本框 4"/>
          <p:cNvSpPr txBox="1"/>
          <p:nvPr/>
        </p:nvSpPr>
        <p:spPr>
          <a:xfrm>
            <a:off x="2916238" y="332740"/>
            <a:ext cx="4162425"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200" dirty="0"/>
              <a:t>二、人机交互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Effect transition="in" filter="blinds(horizontal)">
                                      <p:cBhvr>
                                        <p:cTn id="7" dur="500"/>
                                        <p:tgtEl>
                                          <p:spTgt spid="1843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434">
                                            <p:txEl>
                                              <p:pRg st="1" end="1"/>
                                            </p:txEl>
                                          </p:spTgt>
                                        </p:tgtEl>
                                        <p:attrNameLst>
                                          <p:attrName>style.visibility</p:attrName>
                                        </p:attrNameLst>
                                      </p:cBhvr>
                                      <p:to>
                                        <p:strVal val="visible"/>
                                      </p:to>
                                    </p:set>
                                    <p:animEffect transition="in" filter="blinds(horizontal)">
                                      <p:cBhvr>
                                        <p:cTn id="10" dur="500"/>
                                        <p:tgtEl>
                                          <p:spTgt spid="1843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8434">
                                            <p:txEl>
                                              <p:pRg st="2" end="2"/>
                                            </p:txEl>
                                          </p:spTgt>
                                        </p:tgtEl>
                                        <p:attrNameLst>
                                          <p:attrName>style.visibility</p:attrName>
                                        </p:attrNameLst>
                                      </p:cBhvr>
                                      <p:to>
                                        <p:strVal val="visible"/>
                                      </p:to>
                                    </p:set>
                                    <p:animEffect transition="in" filter="blinds(horizontal)">
                                      <p:cBhvr>
                                        <p:cTn id="13" dur="500"/>
                                        <p:tgtEl>
                                          <p:spTgt spid="1843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8434">
                                            <p:txEl>
                                              <p:pRg st="3" end="3"/>
                                            </p:txEl>
                                          </p:spTgt>
                                        </p:tgtEl>
                                        <p:attrNameLst>
                                          <p:attrName>style.visibility</p:attrName>
                                        </p:attrNameLst>
                                      </p:cBhvr>
                                      <p:to>
                                        <p:strVal val="visible"/>
                                      </p:to>
                                    </p:set>
                                    <p:animEffect transition="in" filter="blinds(horizontal)">
                                      <p:cBhvr>
                                        <p:cTn id="18" dur="500"/>
                                        <p:tgtEl>
                                          <p:spTgt spid="1843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8434">
                                            <p:txEl>
                                              <p:pRg st="4" end="4"/>
                                            </p:txEl>
                                          </p:spTgt>
                                        </p:tgtEl>
                                        <p:attrNameLst>
                                          <p:attrName>style.visibility</p:attrName>
                                        </p:attrNameLst>
                                      </p:cBhvr>
                                      <p:to>
                                        <p:strVal val="visible"/>
                                      </p:to>
                                    </p:set>
                                    <p:animEffect transition="in" filter="blinds(horizontal)">
                                      <p:cBhvr>
                                        <p:cTn id="21" dur="500"/>
                                        <p:tgtEl>
                                          <p:spTgt spid="1843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8434">
                                            <p:txEl>
                                              <p:pRg st="5" end="5"/>
                                            </p:txEl>
                                          </p:spTgt>
                                        </p:tgtEl>
                                        <p:attrNameLst>
                                          <p:attrName>style.visibility</p:attrName>
                                        </p:attrNameLst>
                                      </p:cBhvr>
                                      <p:to>
                                        <p:strVal val="visible"/>
                                      </p:to>
                                    </p:set>
                                    <p:animEffect transition="in" filter="blinds(horizontal)">
                                      <p:cBhvr>
                                        <p:cTn id="24" dur="500"/>
                                        <p:tgtEl>
                                          <p:spTgt spid="1843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8434">
                                            <p:txEl>
                                              <p:pRg st="6" end="6"/>
                                            </p:txEl>
                                          </p:spTgt>
                                        </p:tgtEl>
                                        <p:attrNameLst>
                                          <p:attrName>style.visibility</p:attrName>
                                        </p:attrNameLst>
                                      </p:cBhvr>
                                      <p:to>
                                        <p:strVal val="visible"/>
                                      </p:to>
                                    </p:set>
                                    <p:anim calcmode="lin" valueType="num">
                                      <p:cBhvr additive="base">
                                        <p:cTn id="29" dur="500" fill="hold"/>
                                        <p:tgtEl>
                                          <p:spTgt spid="18434">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434">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434">
                                            <p:txEl>
                                              <p:pRg st="7" end="7"/>
                                            </p:txEl>
                                          </p:spTgt>
                                        </p:tgtEl>
                                        <p:attrNameLst>
                                          <p:attrName>style.visibility</p:attrName>
                                        </p:attrNameLst>
                                      </p:cBhvr>
                                      <p:to>
                                        <p:strVal val="visible"/>
                                      </p:to>
                                    </p:set>
                                    <p:anim calcmode="lin" valueType="num">
                                      <p:cBhvr additive="base">
                                        <p:cTn id="33" dur="500" fill="hold"/>
                                        <p:tgtEl>
                                          <p:spTgt spid="18434">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434">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8434">
                                            <p:txEl>
                                              <p:pRg st="8" end="8"/>
                                            </p:txEl>
                                          </p:spTgt>
                                        </p:tgtEl>
                                        <p:attrNameLst>
                                          <p:attrName>style.visibility</p:attrName>
                                        </p:attrNameLst>
                                      </p:cBhvr>
                                      <p:to>
                                        <p:strVal val="visible"/>
                                      </p:to>
                                    </p:set>
                                    <p:anim calcmode="lin" valueType="num">
                                      <p:cBhvr additive="base">
                                        <p:cTn id="37" dur="500" fill="hold"/>
                                        <p:tgtEl>
                                          <p:spTgt spid="18434">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434">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434">
                                            <p:txEl>
                                              <p:pRg st="9" end="9"/>
                                            </p:txEl>
                                          </p:spTgt>
                                        </p:tgtEl>
                                        <p:attrNameLst>
                                          <p:attrName>style.visibility</p:attrName>
                                        </p:attrNameLst>
                                      </p:cBhvr>
                                      <p:to>
                                        <p:strVal val="visible"/>
                                      </p:to>
                                    </p:set>
                                    <p:anim calcmode="lin" valueType="num">
                                      <p:cBhvr additive="base">
                                        <p:cTn id="41" dur="500" fill="hold"/>
                                        <p:tgtEl>
                                          <p:spTgt spid="18434">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43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idx="1"/>
          </p:nvPr>
        </p:nvSpPr>
        <p:spPr>
          <a:xfrm>
            <a:off x="763588" y="923925"/>
            <a:ext cx="7696200" cy="3657600"/>
          </a:xfrm>
        </p:spPr>
        <p:txBody>
          <a:bodyPr vert="horz" wrap="square" lIns="91440" tIns="45720" rIns="91440" bIns="45720" anchor="t" anchorCtr="0"/>
          <a:lstStyle/>
          <a:p>
            <a:pPr eaLnBrk="1" hangingPunct="1">
              <a:lnSpc>
                <a:spcPct val="110000"/>
              </a:lnSpc>
            </a:pPr>
            <a:r>
              <a:rPr lang="zh-CN" altLang="en-US" sz="2400" dirty="0"/>
              <a:t>可用的系统也应从功能上对用户任务提供支持</a:t>
            </a:r>
          </a:p>
          <a:p>
            <a:pPr lvl="1" eaLnBrk="1" hangingPunct="1">
              <a:lnSpc>
                <a:spcPct val="110000"/>
              </a:lnSpc>
            </a:pPr>
            <a:r>
              <a:rPr lang="zh-CN" altLang="en-US" sz="2400" dirty="0"/>
              <a:t>因此，</a:t>
            </a:r>
            <a:r>
              <a:rPr lang="en-US" altLang="zh-CN" sz="2400" dirty="0">
                <a:solidFill>
                  <a:srgbClr val="0033CC"/>
                </a:solidFill>
              </a:rPr>
              <a:t>usability = ease of use + usefulness</a:t>
            </a:r>
          </a:p>
          <a:p>
            <a:pPr marL="457200" lvl="1" indent="0" eaLnBrk="1" hangingPunct="1">
              <a:lnSpc>
                <a:spcPct val="110000"/>
              </a:lnSpc>
              <a:buNone/>
            </a:pPr>
            <a:r>
              <a:rPr lang="en-US" altLang="zh-CN" sz="2400" dirty="0">
                <a:solidFill>
                  <a:srgbClr val="0033CC"/>
                </a:solidFill>
              </a:rPr>
              <a:t>           </a:t>
            </a:r>
            <a:r>
              <a:rPr lang="zh-CN" altLang="en-US" sz="2400" dirty="0">
                <a:solidFill>
                  <a:srgbClr val="0033CC"/>
                </a:solidFill>
              </a:rPr>
              <a:t>（可用性=易用性+有用性）</a:t>
            </a:r>
            <a:endParaRPr lang="en-US" altLang="zh-CN" sz="2400" dirty="0">
              <a:solidFill>
                <a:srgbClr val="0033CC"/>
              </a:solidFill>
            </a:endParaRPr>
          </a:p>
          <a:p>
            <a:pPr lvl="1" eaLnBrk="1" hangingPunct="1">
              <a:lnSpc>
                <a:spcPct val="110000"/>
              </a:lnSpc>
            </a:pPr>
            <a:r>
              <a:rPr lang="zh-CN" altLang="en-US" sz="2400" dirty="0"/>
              <a:t>对熟练用户，</a:t>
            </a:r>
            <a:r>
              <a:rPr lang="zh-CN" altLang="en-US" sz="2400" b="1" dirty="0">
                <a:solidFill>
                  <a:srgbClr val="0033CC"/>
                </a:solidFill>
              </a:rPr>
              <a:t>有用性</a:t>
            </a:r>
            <a:r>
              <a:rPr lang="zh-CN" altLang="en-US" sz="2400" dirty="0"/>
              <a:t>可能是主要可用性因素</a:t>
            </a:r>
          </a:p>
          <a:p>
            <a:pPr lvl="2" eaLnBrk="1" hangingPunct="1">
              <a:lnSpc>
                <a:spcPct val="110000"/>
              </a:lnSpc>
            </a:pPr>
            <a:r>
              <a:rPr lang="zh-CN" altLang="en-US" sz="2400" dirty="0"/>
              <a:t>可有效、高效地访问系统的功能而不会有障碍</a:t>
            </a:r>
          </a:p>
          <a:p>
            <a:pPr lvl="1" eaLnBrk="1" hangingPunct="1">
              <a:lnSpc>
                <a:spcPct val="110000"/>
              </a:lnSpc>
            </a:pPr>
            <a:r>
              <a:rPr lang="zh-CN" altLang="en-US" sz="2400" dirty="0"/>
              <a:t>对初学或偶然用户，需要包括可学习性、可理解性</a:t>
            </a:r>
          </a:p>
          <a:p>
            <a:pPr lvl="2" eaLnBrk="1" hangingPunct="1">
              <a:lnSpc>
                <a:spcPct val="110000"/>
              </a:lnSpc>
            </a:pPr>
            <a:r>
              <a:rPr lang="zh-CN" altLang="en-US" sz="2400" dirty="0"/>
              <a:t>系统的功能应易于他们学习和理解</a:t>
            </a:r>
          </a:p>
          <a:p>
            <a:pPr eaLnBrk="1" hangingPunct="1">
              <a:lnSpc>
                <a:spcPct val="110000"/>
              </a:lnSpc>
            </a:pPr>
            <a:r>
              <a:rPr lang="zh-CN" altLang="en-US" sz="2400" dirty="0"/>
              <a:t>对任何用户，系统应</a:t>
            </a:r>
            <a:r>
              <a:rPr lang="zh-CN" altLang="en-US" sz="2400" b="1" dirty="0">
                <a:solidFill>
                  <a:srgbClr val="C00000"/>
                </a:solidFill>
              </a:rPr>
              <a:t>像纸笔一样易于使用</a:t>
            </a:r>
          </a:p>
          <a:p>
            <a:pPr lvl="1" eaLnBrk="1" hangingPunct="1">
              <a:lnSpc>
                <a:spcPct val="110000"/>
              </a:lnSpc>
            </a:pPr>
            <a:r>
              <a:rPr lang="zh-CN" altLang="en-US" sz="2400" dirty="0"/>
              <a:t>在使用前，用户无需作任何事先准备</a:t>
            </a:r>
          </a:p>
          <a:p>
            <a:pPr lvl="1" eaLnBrk="1" hangingPunct="1">
              <a:lnSpc>
                <a:spcPct val="110000"/>
              </a:lnSpc>
            </a:pPr>
            <a:r>
              <a:rPr lang="zh-CN" altLang="en-US" sz="2400" dirty="0"/>
              <a:t>在使用中，不会引起用户的思维上的注意</a:t>
            </a:r>
          </a:p>
        </p:txBody>
      </p:sp>
      <p:sp>
        <p:nvSpPr>
          <p:cNvPr id="23555"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23556" name="灯片编号占位符 2"/>
          <p:cNvSpPr txBox="1">
            <a:spLocks noGrp="1"/>
          </p:cNvSpPr>
          <p:nvPr>
            <p:ph type="sldNum" sz="quarter" idx="12"/>
          </p:nvPr>
        </p:nvSpPr>
        <p:spPr>
          <a:xfrm>
            <a:off x="457200" y="6245225"/>
            <a:ext cx="8650605" cy="476250"/>
          </a:xfrm>
        </p:spPr>
        <p:txBody>
          <a:bodyPr/>
          <a:lstStyle/>
          <a:p>
            <a:pPr marL="0" indent="0" algn="r" eaLnBrk="1" hangingPunct="1">
              <a:spcBef>
                <a:spcPct val="0"/>
              </a:spcBef>
              <a:buNone/>
            </a:pPr>
            <a:fld id="{9A0DB2DC-4C9A-4742-B13C-FB6460FD3503}" type="slidenum">
              <a:rPr lang="en-US" altLang="zh-CN" sz="1400" dirty="0"/>
              <a:t>19</a:t>
            </a:fld>
            <a:endParaRPr lang="en-US" altLang="zh-CN"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title"/>
          </p:nvPr>
        </p:nvSpPr>
        <p:spPr/>
        <p:txBody>
          <a:bodyPr wrap="square" lIns="91440" tIns="45720" rIns="91440" bIns="45720" anchor="ctr" anchorCtr="0"/>
          <a:lstStyle/>
          <a:p>
            <a:pPr eaLnBrk="1" hangingPunct="1"/>
            <a:r>
              <a:rPr lang="zh-CN" altLang="en-US" dirty="0">
                <a:solidFill>
                  <a:schemeClr val="hlink"/>
                </a:solidFill>
              </a:rPr>
              <a:t>课程性质及课时安排</a:t>
            </a:r>
          </a:p>
        </p:txBody>
      </p:sp>
      <p:sp>
        <p:nvSpPr>
          <p:cNvPr id="6146" name="Rectangle 3"/>
          <p:cNvSpPr>
            <a:spLocks noGrp="1"/>
          </p:cNvSpPr>
          <p:nvPr>
            <p:ph idx="1"/>
          </p:nvPr>
        </p:nvSpPr>
        <p:spPr>
          <a:xfrm>
            <a:off x="457200" y="1628775"/>
            <a:ext cx="8229600" cy="3886200"/>
          </a:xfrm>
        </p:spPr>
        <p:txBody>
          <a:bodyPr wrap="square" lIns="91440" tIns="45720" rIns="91440" bIns="45720" anchor="t" anchorCtr="0"/>
          <a:lstStyle/>
          <a:p>
            <a:pPr eaLnBrk="1" hangingPunct="1">
              <a:lnSpc>
                <a:spcPct val="90000"/>
              </a:lnSpc>
              <a:buNone/>
            </a:pPr>
            <a:endParaRPr lang="en-US" altLang="zh-CN" sz="2800" dirty="0"/>
          </a:p>
          <a:p>
            <a:pPr eaLnBrk="1" hangingPunct="1">
              <a:lnSpc>
                <a:spcPct val="90000"/>
              </a:lnSpc>
            </a:pPr>
            <a:r>
              <a:rPr lang="en-US" altLang="zh-CN" sz="2800" dirty="0"/>
              <a:t> “</a:t>
            </a:r>
            <a:r>
              <a:rPr lang="zh-CN" altLang="en-US" sz="2800" dirty="0"/>
              <a:t>人机交互”是软件工程、计算机专业等本科生的</a:t>
            </a:r>
            <a:r>
              <a:rPr lang="zh-CN" altLang="en-US" sz="2800" dirty="0">
                <a:solidFill>
                  <a:srgbClr val="FF6600"/>
                </a:solidFill>
              </a:rPr>
              <a:t>专业课</a:t>
            </a:r>
            <a:r>
              <a:rPr lang="zh-CN" altLang="en-US" sz="2800" dirty="0"/>
              <a:t>。</a:t>
            </a:r>
            <a:endParaRPr lang="en-US" altLang="zh-CN" sz="2800" dirty="0"/>
          </a:p>
          <a:p>
            <a:pPr eaLnBrk="1" hangingPunct="1">
              <a:lnSpc>
                <a:spcPct val="90000"/>
              </a:lnSpc>
            </a:pPr>
            <a:r>
              <a:rPr lang="zh-CN" altLang="en-US" sz="2800" dirty="0"/>
              <a:t>课时安排：</a:t>
            </a:r>
            <a:r>
              <a:rPr lang="en-US" altLang="zh-CN" sz="2800" dirty="0">
                <a:solidFill>
                  <a:srgbClr val="FF6600"/>
                </a:solidFill>
              </a:rPr>
              <a:t>54</a:t>
            </a:r>
            <a:r>
              <a:rPr lang="zh-CN" altLang="en-US" sz="2800" dirty="0">
                <a:solidFill>
                  <a:srgbClr val="FF6600"/>
                </a:solidFill>
              </a:rPr>
              <a:t>学时</a:t>
            </a:r>
          </a:p>
          <a:p>
            <a:pPr eaLnBrk="1" hangingPunct="1">
              <a:lnSpc>
                <a:spcPct val="90000"/>
              </a:lnSpc>
            </a:pPr>
            <a:endParaRPr lang="zh-CN" altLang="en-US" sz="2800" dirty="0"/>
          </a:p>
          <a:p>
            <a:pPr eaLnBrk="1" hangingPunct="1">
              <a:lnSpc>
                <a:spcPct val="90000"/>
              </a:lnSpc>
            </a:pPr>
            <a:r>
              <a:rPr lang="zh-CN" altLang="en-US" sz="2800" dirty="0"/>
              <a:t>本课程涵盖了</a:t>
            </a:r>
            <a:r>
              <a:rPr lang="en-US" altLang="zh-CN" sz="2800" dirty="0"/>
              <a:t>ACM-IEEE</a:t>
            </a:r>
            <a:r>
              <a:rPr lang="zh-CN" altLang="en-US" sz="2800" dirty="0"/>
              <a:t>课程体系中相关课程的大部分课题。其内容不仅包括许多相关的基础学科知识，如软件工程、心理学、认知科学、人体工程学，人素学，也涵盖了大量应用实践领域的方法、过程和技术。</a:t>
            </a:r>
          </a:p>
        </p:txBody>
      </p:sp>
      <p:sp>
        <p:nvSpPr>
          <p:cNvPr id="2" name="页脚占位符 1"/>
          <p:cNvSpPr>
            <a:spLocks noGrp="1"/>
          </p:cNvSpPr>
          <p:nvPr>
            <p:ph type="ftr" sz="quarter" idx="10"/>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8" name="灯片编号占位符 2"/>
          <p:cNvSpPr>
            <a:spLocks noGrp="1"/>
          </p:cNvSpPr>
          <p:nvPr>
            <p:ph type="sldNum" sz="quarter" idx="11"/>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pitchFamily="34" charset="0"/>
              </a:rPr>
              <a:t>2</a:t>
            </a:fld>
            <a:endParaRPr lang="en-US" altLang="zh-CN" sz="1200" dirty="0">
              <a:latin typeface="Arial Black" panose="020B0A040201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idx="1"/>
          </p:nvPr>
        </p:nvSpPr>
        <p:spPr>
          <a:xfrm>
            <a:off x="179705" y="981075"/>
            <a:ext cx="8960485" cy="4895850"/>
          </a:xfrm>
        </p:spPr>
        <p:txBody>
          <a:bodyPr vert="horz" wrap="square" lIns="91440" tIns="45720" rIns="91440" bIns="45720" anchor="t" anchorCtr="0"/>
          <a:lstStyle/>
          <a:p>
            <a:pPr eaLnBrk="1" hangingPunct="1"/>
            <a:r>
              <a:rPr lang="zh-CN" altLang="en-US" sz="2800" dirty="0"/>
              <a:t>实例：通过物理设备的用户界面设计理解</a:t>
            </a:r>
            <a:r>
              <a:rPr lang="zh-CN" altLang="en-US" sz="2800" b="1" dirty="0">
                <a:solidFill>
                  <a:srgbClr val="C00000"/>
                </a:solidFill>
              </a:rPr>
              <a:t>可用性</a:t>
            </a:r>
          </a:p>
          <a:p>
            <a:pPr lvl="1" eaLnBrk="1" hangingPunct="1"/>
            <a:r>
              <a:rPr lang="zh-CN" altLang="en-US" dirty="0"/>
              <a:t>以水龙头的用户界面设计为例</a:t>
            </a:r>
          </a:p>
          <a:p>
            <a:pPr lvl="2" eaLnBrk="1" hangingPunct="1"/>
            <a:r>
              <a:rPr lang="zh-CN" altLang="en-US" dirty="0"/>
              <a:t>假定用户的</a:t>
            </a:r>
            <a:r>
              <a:rPr lang="zh-CN" altLang="en-US" dirty="0">
                <a:solidFill>
                  <a:srgbClr val="0033CC"/>
                </a:solidFill>
              </a:rPr>
              <a:t>任务</a:t>
            </a:r>
            <a:r>
              <a:rPr lang="zh-CN" altLang="en-US" dirty="0"/>
              <a:t>是控制输出的</a:t>
            </a:r>
            <a:r>
              <a:rPr lang="zh-CN" altLang="en-US" dirty="0">
                <a:solidFill>
                  <a:srgbClr val="0033CC"/>
                </a:solidFill>
              </a:rPr>
              <a:t>水流和温度</a:t>
            </a:r>
          </a:p>
          <a:p>
            <a:pPr lvl="2" eaLnBrk="1" hangingPunct="1"/>
            <a:r>
              <a:rPr lang="zh-CN" altLang="en-US" dirty="0"/>
              <a:t>功能上，该问题为调整冷</a:t>
            </a:r>
            <a:r>
              <a:rPr lang="en-US" altLang="zh-CN" dirty="0"/>
              <a:t>/</a:t>
            </a:r>
            <a:r>
              <a:rPr lang="zh-CN" altLang="en-US" dirty="0"/>
              <a:t>热水的流量，混合后产生输出</a:t>
            </a:r>
          </a:p>
          <a:p>
            <a:pPr lvl="2" eaLnBrk="1" hangingPunct="1">
              <a:buNone/>
            </a:pPr>
            <a:r>
              <a:rPr lang="zh-CN" altLang="en-US" dirty="0"/>
              <a:t>			</a:t>
            </a:r>
            <a:r>
              <a:rPr lang="en-US" altLang="zh-CN" dirty="0"/>
              <a:t>R (or T) = f (C</a:t>
            </a:r>
            <a:r>
              <a:rPr lang="en-US" altLang="zh-CN" baseline="-25000" dirty="0"/>
              <a:t>R</a:t>
            </a:r>
            <a:r>
              <a:rPr lang="en-US" altLang="zh-CN" dirty="0"/>
              <a:t>, H</a:t>
            </a:r>
            <a:r>
              <a:rPr lang="en-US" altLang="zh-CN" baseline="-25000" dirty="0"/>
              <a:t>R</a:t>
            </a:r>
            <a:r>
              <a:rPr lang="en-US" altLang="zh-CN" dirty="0"/>
              <a:t>) </a:t>
            </a:r>
          </a:p>
          <a:p>
            <a:pPr lvl="2" eaLnBrk="1" hangingPunct="1"/>
            <a:r>
              <a:rPr lang="zh-CN" altLang="en-US" dirty="0"/>
              <a:t>传统设计采用了该模型：直接在阀门上安装旋钮</a:t>
            </a:r>
          </a:p>
          <a:p>
            <a:pPr lvl="2" eaLnBrk="1" hangingPunct="1"/>
            <a:r>
              <a:rPr lang="zh-CN" altLang="en-US" dirty="0">
                <a:solidFill>
                  <a:srgbClr val="0033CC"/>
                </a:solidFill>
              </a:rPr>
              <a:t>功能模型与任务模型的不一致性</a:t>
            </a:r>
            <a:r>
              <a:rPr lang="zh-CN" altLang="en-US" dirty="0"/>
              <a:t>导致不易使用，</a:t>
            </a:r>
            <a:r>
              <a:rPr lang="en-US" altLang="zh-CN" dirty="0"/>
              <a:t>why</a:t>
            </a:r>
            <a:r>
              <a:rPr lang="zh-CN" altLang="en-US" dirty="0"/>
              <a:t>？</a:t>
            </a:r>
          </a:p>
          <a:p>
            <a:pPr lvl="3" eaLnBrk="1" hangingPunct="1"/>
            <a:r>
              <a:rPr lang="zh-CN" altLang="en-US" dirty="0"/>
              <a:t>用户的意图是控制系统的输出变量 </a:t>
            </a:r>
            <a:r>
              <a:rPr lang="en-US" altLang="zh-CN" dirty="0"/>
              <a:t>(R, T)</a:t>
            </a:r>
          </a:p>
          <a:p>
            <a:pPr lvl="3" eaLnBrk="1" hangingPunct="1"/>
            <a:r>
              <a:rPr lang="zh-CN" altLang="en-US" dirty="0"/>
              <a:t>系统提供给用户调整的是输入变量 </a:t>
            </a:r>
            <a:r>
              <a:rPr lang="en-US" altLang="zh-CN" dirty="0"/>
              <a:t>(C</a:t>
            </a:r>
            <a:r>
              <a:rPr lang="en-US" altLang="zh-CN" baseline="-25000" dirty="0"/>
              <a:t>R</a:t>
            </a:r>
            <a:r>
              <a:rPr lang="en-US" altLang="zh-CN" dirty="0"/>
              <a:t>, H</a:t>
            </a:r>
            <a:r>
              <a:rPr lang="en-US" altLang="zh-CN" baseline="-25000" dirty="0"/>
              <a:t>R</a:t>
            </a:r>
            <a:r>
              <a:rPr lang="en-US" altLang="zh-CN" dirty="0"/>
              <a:t>) </a:t>
            </a:r>
          </a:p>
          <a:p>
            <a:pPr lvl="3" eaLnBrk="1" hangingPunct="1"/>
            <a:r>
              <a:rPr lang="zh-CN" altLang="en-US" dirty="0"/>
              <a:t>迫使用户建模一个非线性关系并按其进行计算</a:t>
            </a:r>
          </a:p>
          <a:p>
            <a:pPr lvl="2" eaLnBrk="1" hangingPunct="1">
              <a:buNone/>
            </a:pPr>
            <a:r>
              <a:rPr lang="zh-CN" altLang="en-US" dirty="0"/>
              <a:t>                               </a:t>
            </a:r>
            <a:r>
              <a:rPr lang="en-US" altLang="zh-CN" dirty="0"/>
              <a:t>C</a:t>
            </a:r>
            <a:r>
              <a:rPr lang="en-US" altLang="zh-CN" baseline="-25000" dirty="0"/>
              <a:t>R</a:t>
            </a:r>
            <a:r>
              <a:rPr lang="en-US" altLang="zh-CN" dirty="0"/>
              <a:t> (or H</a:t>
            </a:r>
            <a:r>
              <a:rPr lang="en-US" altLang="zh-CN" baseline="-25000" dirty="0"/>
              <a:t>R </a:t>
            </a:r>
            <a:r>
              <a:rPr lang="en-US" altLang="zh-CN" dirty="0"/>
              <a:t>) = f</a:t>
            </a:r>
            <a:r>
              <a:rPr lang="en-US" altLang="zh-CN" baseline="30000" dirty="0"/>
              <a:t>-1</a:t>
            </a:r>
            <a:r>
              <a:rPr lang="en-US" altLang="zh-CN" dirty="0"/>
              <a:t>(R, T)</a:t>
            </a:r>
          </a:p>
        </p:txBody>
      </p:sp>
      <p:pic>
        <p:nvPicPr>
          <p:cNvPr id="25603" name="Picture 3"/>
          <p:cNvPicPr>
            <a:picLocks noChangeAspect="1"/>
          </p:cNvPicPr>
          <p:nvPr/>
        </p:nvPicPr>
        <p:blipFill>
          <a:blip r:embed="rId3"/>
          <a:stretch>
            <a:fillRect/>
          </a:stretch>
        </p:blipFill>
        <p:spPr>
          <a:xfrm>
            <a:off x="7164388" y="4437063"/>
            <a:ext cx="1836737" cy="2298700"/>
          </a:xfrm>
          <a:prstGeom prst="rect">
            <a:avLst/>
          </a:prstGeom>
          <a:noFill/>
          <a:ln w="9525">
            <a:noFill/>
          </a:ln>
        </p:spPr>
      </p:pic>
      <p:sp>
        <p:nvSpPr>
          <p:cNvPr id="25604"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25605" name="灯片编号占位符 2"/>
          <p:cNvSpPr txBox="1">
            <a:spLocks noGrp="1"/>
          </p:cNvSpPr>
          <p:nvPr>
            <p:ph type="sldNum" sz="quarter" idx="12"/>
          </p:nvPr>
        </p:nvSpPr>
        <p:spPr>
          <a:xfrm>
            <a:off x="457200" y="6245225"/>
            <a:ext cx="8686800" cy="476250"/>
          </a:xfrm>
        </p:spPr>
        <p:txBody>
          <a:bodyPr/>
          <a:lstStyle/>
          <a:p>
            <a:pPr marL="0" indent="0" algn="r" eaLnBrk="1" hangingPunct="1">
              <a:spcBef>
                <a:spcPct val="0"/>
              </a:spcBef>
              <a:buNone/>
            </a:pPr>
            <a:fld id="{9A0DB2DC-4C9A-4742-B13C-FB6460FD3503}" type="slidenum">
              <a:rPr lang="en-US" altLang="zh-CN" sz="1400" dirty="0"/>
              <a:t>20</a:t>
            </a:fld>
            <a:endParaRPr lang="en-US" altLang="zh-CN" sz="1400" dirty="0"/>
          </a:p>
        </p:txBody>
      </p:sp>
      <p:sp>
        <p:nvSpPr>
          <p:cNvPr id="25606" name="文本框 2"/>
          <p:cNvSpPr txBox="1"/>
          <p:nvPr/>
        </p:nvSpPr>
        <p:spPr>
          <a:xfrm>
            <a:off x="395288" y="404813"/>
            <a:ext cx="331311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dirty="0"/>
              <a:t>2. </a:t>
            </a:r>
            <a:r>
              <a:rPr lang="zh-CN" altLang="en-US" dirty="0"/>
              <a:t>人机交互实例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7">
                                            <p:txEl>
                                              <p:pRg st="3" end="3"/>
                                            </p:txEl>
                                          </p:spTgt>
                                        </p:tgtEl>
                                        <p:attrNameLst>
                                          <p:attrName>style.visibility</p:attrName>
                                        </p:attrNameLst>
                                      </p:cBhvr>
                                      <p:to>
                                        <p:strVal val="visible"/>
                                      </p:to>
                                    </p:set>
                                    <p:animEffect transition="in" filter="blinds(horizontal)">
                                      <p:cBhvr>
                                        <p:cTn id="7" dur="500"/>
                                        <p:tgtEl>
                                          <p:spTgt spid="14337">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337">
                                            <p:txEl>
                                              <p:pRg st="4" end="4"/>
                                            </p:txEl>
                                          </p:spTgt>
                                        </p:tgtEl>
                                        <p:attrNameLst>
                                          <p:attrName>style.visibility</p:attrName>
                                        </p:attrNameLst>
                                      </p:cBhvr>
                                      <p:to>
                                        <p:strVal val="visible"/>
                                      </p:to>
                                    </p:set>
                                    <p:animEffect transition="in" filter="blinds(horizontal)">
                                      <p:cBhvr>
                                        <p:cTn id="10" dur="500"/>
                                        <p:tgtEl>
                                          <p:spTgt spid="14337">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4337">
                                            <p:txEl>
                                              <p:pRg st="5" end="5"/>
                                            </p:txEl>
                                          </p:spTgt>
                                        </p:tgtEl>
                                        <p:attrNameLst>
                                          <p:attrName>style.visibility</p:attrName>
                                        </p:attrNameLst>
                                      </p:cBhvr>
                                      <p:to>
                                        <p:strVal val="visible"/>
                                      </p:to>
                                    </p:set>
                                    <p:animEffect transition="in" filter="blinds(horizontal)">
                                      <p:cBhvr>
                                        <p:cTn id="13" dur="500"/>
                                        <p:tgtEl>
                                          <p:spTgt spid="14337">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4337">
                                            <p:txEl>
                                              <p:pRg st="6" end="6"/>
                                            </p:txEl>
                                          </p:spTgt>
                                        </p:tgtEl>
                                        <p:attrNameLst>
                                          <p:attrName>style.visibility</p:attrName>
                                        </p:attrNameLst>
                                      </p:cBhvr>
                                      <p:to>
                                        <p:strVal val="visible"/>
                                      </p:to>
                                    </p:set>
                                    <p:animEffect transition="in" filter="blinds(horizontal)">
                                      <p:cBhvr>
                                        <p:cTn id="16" dur="500"/>
                                        <p:tgtEl>
                                          <p:spTgt spid="14337">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4337">
                                            <p:txEl>
                                              <p:pRg st="7" end="7"/>
                                            </p:txEl>
                                          </p:spTgt>
                                        </p:tgtEl>
                                        <p:attrNameLst>
                                          <p:attrName>style.visibility</p:attrName>
                                        </p:attrNameLst>
                                      </p:cBhvr>
                                      <p:to>
                                        <p:strVal val="visible"/>
                                      </p:to>
                                    </p:set>
                                    <p:animEffect transition="in" filter="blinds(horizontal)">
                                      <p:cBhvr>
                                        <p:cTn id="19" dur="500"/>
                                        <p:tgtEl>
                                          <p:spTgt spid="14337">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4337">
                                            <p:txEl>
                                              <p:pRg st="8" end="8"/>
                                            </p:txEl>
                                          </p:spTgt>
                                        </p:tgtEl>
                                        <p:attrNameLst>
                                          <p:attrName>style.visibility</p:attrName>
                                        </p:attrNameLst>
                                      </p:cBhvr>
                                      <p:to>
                                        <p:strVal val="visible"/>
                                      </p:to>
                                    </p:set>
                                    <p:animEffect transition="in" filter="blinds(horizontal)">
                                      <p:cBhvr>
                                        <p:cTn id="22" dur="500"/>
                                        <p:tgtEl>
                                          <p:spTgt spid="14337">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4337">
                                            <p:txEl>
                                              <p:pRg st="9" end="9"/>
                                            </p:txEl>
                                          </p:spTgt>
                                        </p:tgtEl>
                                        <p:attrNameLst>
                                          <p:attrName>style.visibility</p:attrName>
                                        </p:attrNameLst>
                                      </p:cBhvr>
                                      <p:to>
                                        <p:strVal val="visible"/>
                                      </p:to>
                                    </p:set>
                                    <p:animEffect transition="in" filter="blinds(horizontal)">
                                      <p:cBhvr>
                                        <p:cTn id="25" dur="500"/>
                                        <p:tgtEl>
                                          <p:spTgt spid="14337">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4337">
                                            <p:txEl>
                                              <p:pRg st="10" end="10"/>
                                            </p:txEl>
                                          </p:spTgt>
                                        </p:tgtEl>
                                        <p:attrNameLst>
                                          <p:attrName>style.visibility</p:attrName>
                                        </p:attrNameLst>
                                      </p:cBhvr>
                                      <p:to>
                                        <p:strVal val="visible"/>
                                      </p:to>
                                    </p:set>
                                    <p:animEffect transition="in" filter="blinds(horizontal)">
                                      <p:cBhvr>
                                        <p:cTn id="28" dur="500"/>
                                        <p:tgtEl>
                                          <p:spTgt spid="1433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idx="1"/>
          </p:nvPr>
        </p:nvSpPr>
        <p:spPr>
          <a:xfrm>
            <a:off x="0" y="548640"/>
            <a:ext cx="8883650" cy="3657600"/>
          </a:xfrm>
        </p:spPr>
        <p:txBody>
          <a:bodyPr vert="horz" wrap="square" lIns="91440" tIns="45720" rIns="91440" bIns="45720" anchor="t" anchorCtr="0"/>
          <a:lstStyle/>
          <a:p>
            <a:pPr lvl="2" eaLnBrk="1" hangingPunct="1"/>
            <a:r>
              <a:rPr lang="zh-CN" altLang="en-US" dirty="0"/>
              <a:t>改进设计使用了任务模型：手柄上下</a:t>
            </a:r>
            <a:r>
              <a:rPr lang="en-US" altLang="zh-CN" dirty="0"/>
              <a:t>/</a:t>
            </a:r>
            <a:r>
              <a:rPr lang="zh-CN" altLang="en-US" dirty="0"/>
              <a:t>左右控制水流</a:t>
            </a:r>
            <a:r>
              <a:rPr lang="en-US" altLang="zh-CN" dirty="0"/>
              <a:t>/</a:t>
            </a:r>
            <a:r>
              <a:rPr lang="zh-CN" altLang="en-US" dirty="0"/>
              <a:t>温度</a:t>
            </a:r>
          </a:p>
          <a:p>
            <a:pPr lvl="2" eaLnBrk="1" hangingPunct="1"/>
            <a:r>
              <a:rPr lang="zh-CN" altLang="en-US" dirty="0"/>
              <a:t>输入</a:t>
            </a:r>
            <a:r>
              <a:rPr lang="en-US" altLang="zh-CN" dirty="0"/>
              <a:t>/</a:t>
            </a:r>
            <a:r>
              <a:rPr lang="zh-CN" altLang="en-US" dirty="0"/>
              <a:t>出保持一个单变量线性函数： </a:t>
            </a:r>
            <a:r>
              <a:rPr lang="en-US" altLang="zh-CN" dirty="0"/>
              <a:t>R (or T) = g(P</a:t>
            </a:r>
            <a:r>
              <a:rPr lang="en-US" altLang="zh-CN" baseline="-25000" dirty="0"/>
              <a:t>handl</a:t>
            </a:r>
            <a:r>
              <a:rPr lang="en-US" altLang="zh-CN" dirty="0"/>
              <a:t>)</a:t>
            </a:r>
          </a:p>
          <a:p>
            <a:pPr lvl="2" eaLnBrk="1" hangingPunct="1"/>
            <a:endParaRPr lang="en-US" altLang="zh-CN" dirty="0"/>
          </a:p>
          <a:p>
            <a:pPr lvl="1" eaLnBrk="1" hangingPunct="1"/>
            <a:r>
              <a:rPr lang="zh-CN" altLang="en-US" dirty="0"/>
              <a:t>系统应允许用户控制</a:t>
            </a:r>
            <a:r>
              <a:rPr lang="zh-CN" altLang="en-US" b="1" dirty="0">
                <a:solidFill>
                  <a:srgbClr val="FF0000"/>
                </a:solidFill>
              </a:rPr>
              <a:t>与他们意图相关的变量</a:t>
            </a:r>
          </a:p>
          <a:p>
            <a:pPr lvl="2" algn="just" eaLnBrk="1" hangingPunct="1"/>
            <a:r>
              <a:rPr lang="en-GB" altLang="zh-CN" sz="1700" dirty="0"/>
              <a:t>A usable interactive system provides its users with presentation and manipulation of useful concepts for solving their problems at hand without becoming bogged down in accidental features of functionality.</a:t>
            </a:r>
            <a:r>
              <a:rPr lang="zh-CN" altLang="en-US" sz="1400" dirty="0"/>
              <a:t>可用的交互系统为用户提供有用概念的表示和操作，以解决他们手头的问题，而不会陷入功能的意外特性。</a:t>
            </a:r>
            <a:endParaRPr lang="en-GB" altLang="zh-CN" sz="1400" dirty="0"/>
          </a:p>
          <a:p>
            <a:pPr lvl="3" eaLnBrk="1" hangingPunct="1"/>
            <a:r>
              <a:rPr lang="en-GB" altLang="zh-CN" sz="1800" i="1" dirty="0"/>
              <a:t>Conceptual Modelling for Interaction Design (</a:t>
            </a:r>
            <a:r>
              <a:rPr lang="en-GB" altLang="zh-CN" sz="1800" i="1" dirty="0">
                <a:solidFill>
                  <a:srgbClr val="0033CC"/>
                </a:solidFill>
              </a:rPr>
              <a:t>Hua</a:t>
            </a:r>
            <a:r>
              <a:rPr lang="en-GB" altLang="zh-CN" sz="1800" i="1" dirty="0"/>
              <a:t>, Int.</a:t>
            </a:r>
            <a:r>
              <a:rPr lang="zh-CN" altLang="en-GB" sz="1800" i="1" dirty="0"/>
              <a:t> </a:t>
            </a:r>
            <a:r>
              <a:rPr lang="en-GB" altLang="zh-CN" sz="1800" i="1" dirty="0"/>
              <a:t>HCI2003)</a:t>
            </a:r>
            <a:r>
              <a:rPr lang="en-GB" altLang="zh-CN" sz="1800" dirty="0"/>
              <a:t> </a:t>
            </a:r>
            <a:endParaRPr lang="en-US" altLang="zh-CN" sz="1800" dirty="0"/>
          </a:p>
        </p:txBody>
      </p:sp>
      <p:pic>
        <p:nvPicPr>
          <p:cNvPr id="27651" name="Picture 3"/>
          <p:cNvPicPr>
            <a:picLocks noChangeAspect="1"/>
          </p:cNvPicPr>
          <p:nvPr/>
        </p:nvPicPr>
        <p:blipFill>
          <a:blip r:embed="rId3"/>
          <a:stretch>
            <a:fillRect/>
          </a:stretch>
        </p:blipFill>
        <p:spPr>
          <a:xfrm>
            <a:off x="755650" y="4221163"/>
            <a:ext cx="2009775" cy="2514600"/>
          </a:xfrm>
          <a:prstGeom prst="rect">
            <a:avLst/>
          </a:prstGeom>
          <a:noFill/>
          <a:ln w="9525">
            <a:noFill/>
          </a:ln>
        </p:spPr>
      </p:pic>
      <p:pic>
        <p:nvPicPr>
          <p:cNvPr id="27652" name="Picture 4"/>
          <p:cNvPicPr>
            <a:picLocks noChangeAspect="1"/>
          </p:cNvPicPr>
          <p:nvPr/>
        </p:nvPicPr>
        <p:blipFill>
          <a:blip r:embed="rId4"/>
          <a:stretch>
            <a:fillRect/>
          </a:stretch>
        </p:blipFill>
        <p:spPr>
          <a:xfrm>
            <a:off x="6588125" y="4866958"/>
            <a:ext cx="1828800" cy="1533525"/>
          </a:xfrm>
          <a:prstGeom prst="rect">
            <a:avLst/>
          </a:prstGeom>
          <a:noFill/>
          <a:ln w="9525">
            <a:noFill/>
          </a:ln>
        </p:spPr>
      </p:pic>
      <p:graphicFrame>
        <p:nvGraphicFramePr>
          <p:cNvPr id="27653" name="Object 5"/>
          <p:cNvGraphicFramePr/>
          <p:nvPr/>
        </p:nvGraphicFramePr>
        <p:xfrm>
          <a:off x="3132138" y="4074795"/>
          <a:ext cx="3097212" cy="2581275"/>
        </p:xfrm>
        <a:graphic>
          <a:graphicData uri="http://schemas.openxmlformats.org/presentationml/2006/ole">
            <mc:AlternateContent xmlns:mc="http://schemas.openxmlformats.org/markup-compatibility/2006">
              <mc:Choice xmlns:v="urn:schemas-microsoft-com:vml" Requires="v">
                <p:oleObj r:id="rId5" imgW="3636645" imgH="3168650" progId="Visio.Drawing.11">
                  <p:embed/>
                </p:oleObj>
              </mc:Choice>
              <mc:Fallback>
                <p:oleObj r:id="rId5" imgW="3636645" imgH="3168650" progId="Visio.Drawing.11">
                  <p:embed/>
                  <p:pic>
                    <p:nvPicPr>
                      <p:cNvPr id="27653" name="Object 5"/>
                      <p:cNvPicPr/>
                      <p:nvPr/>
                    </p:nvPicPr>
                    <p:blipFill>
                      <a:blip r:embed="rId6"/>
                      <a:stretch>
                        <a:fillRect/>
                      </a:stretch>
                    </p:blipFill>
                    <p:spPr>
                      <a:xfrm>
                        <a:off x="3132138" y="4074795"/>
                        <a:ext cx="3097212" cy="2581275"/>
                      </a:xfrm>
                      <a:prstGeom prst="rect">
                        <a:avLst/>
                      </a:prstGeom>
                      <a:solidFill>
                        <a:schemeClr val="accent1"/>
                      </a:solidFill>
                      <a:ln w="38100">
                        <a:noFill/>
                        <a:miter/>
                      </a:ln>
                    </p:spPr>
                  </p:pic>
                </p:oleObj>
              </mc:Fallback>
            </mc:AlternateContent>
          </a:graphicData>
        </a:graphic>
      </p:graphicFrame>
      <p:sp>
        <p:nvSpPr>
          <p:cNvPr id="27654" name="灯片编号占位符 3"/>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21</a:t>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1">
                                            <p:txEl>
                                              <p:pRg st="3" end="3"/>
                                            </p:txEl>
                                          </p:spTgt>
                                        </p:tgtEl>
                                        <p:attrNameLst>
                                          <p:attrName>style.visibility</p:attrName>
                                        </p:attrNameLst>
                                      </p:cBhvr>
                                      <p:to>
                                        <p:strVal val="visible"/>
                                      </p:to>
                                    </p:set>
                                    <p:anim calcmode="lin" valueType="num">
                                      <p:cBhvr additive="base">
                                        <p:cTn id="7" dur="500" fill="hold"/>
                                        <p:tgtEl>
                                          <p:spTgt spid="1536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1">
                                            <p:txEl>
                                              <p:pRg st="4" end="4"/>
                                            </p:txEl>
                                          </p:spTgt>
                                        </p:tgtEl>
                                        <p:attrNameLst>
                                          <p:attrName>style.visibility</p:attrName>
                                        </p:attrNameLst>
                                      </p:cBhvr>
                                      <p:to>
                                        <p:strVal val="visible"/>
                                      </p:to>
                                    </p:set>
                                    <p:anim calcmode="lin" valueType="num">
                                      <p:cBhvr additive="base">
                                        <p:cTn id="11" dur="500" fill="hold"/>
                                        <p:tgtEl>
                                          <p:spTgt spid="1536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361">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361">
                                            <p:txEl>
                                              <p:pRg st="5" end="5"/>
                                            </p:txEl>
                                          </p:spTgt>
                                        </p:tgtEl>
                                        <p:attrNameLst>
                                          <p:attrName>style.visibility</p:attrName>
                                        </p:attrNameLst>
                                      </p:cBhvr>
                                      <p:to>
                                        <p:strVal val="visible"/>
                                      </p:to>
                                    </p:set>
                                    <p:anim calcmode="lin" valueType="num">
                                      <p:cBhvr additive="base">
                                        <p:cTn id="15" dur="500" fill="hold"/>
                                        <p:tgtEl>
                                          <p:spTgt spid="15361">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36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idx="1"/>
          </p:nvPr>
        </p:nvSpPr>
        <p:spPr>
          <a:xfrm>
            <a:off x="-158115" y="692785"/>
            <a:ext cx="8990330" cy="5819140"/>
          </a:xfrm>
        </p:spPr>
        <p:txBody>
          <a:bodyPr vert="horz" wrap="square" lIns="91440" tIns="45720" rIns="91440" bIns="45720" anchor="t" anchorCtr="0"/>
          <a:lstStyle/>
          <a:p>
            <a:pPr lvl="1" eaLnBrk="1" hangingPunct="1"/>
            <a:r>
              <a:rPr lang="zh-CN" altLang="en-US" dirty="0"/>
              <a:t>再以钟表的表面设计为例</a:t>
            </a:r>
          </a:p>
          <a:p>
            <a:pPr lvl="2" eaLnBrk="1" hangingPunct="1"/>
            <a:r>
              <a:rPr lang="zh-CN" altLang="en-US" dirty="0"/>
              <a:t>假定用户的任务是</a:t>
            </a:r>
            <a:r>
              <a:rPr lang="zh-CN" altLang="en-US" dirty="0">
                <a:solidFill>
                  <a:srgbClr val="0033CC"/>
                </a:solidFill>
              </a:rPr>
              <a:t>根据时间增量估计未来某个时刻</a:t>
            </a:r>
          </a:p>
          <a:p>
            <a:pPr lvl="2" eaLnBrk="1" hangingPunct="1"/>
            <a:r>
              <a:rPr lang="zh-CN" altLang="en-US" dirty="0"/>
              <a:t>数字化的输出信息直接反映了系统的状态</a:t>
            </a:r>
          </a:p>
          <a:p>
            <a:pPr lvl="2" eaLnBrk="1" hangingPunct="1"/>
            <a:r>
              <a:rPr lang="zh-CN" altLang="en-US" dirty="0"/>
              <a:t>用户目标和系统状态不一致，导致理解和心理操作的困难</a:t>
            </a:r>
          </a:p>
          <a:p>
            <a:pPr lvl="3" eaLnBrk="1" hangingPunct="1"/>
            <a:r>
              <a:rPr lang="zh-CN" altLang="en-US" dirty="0"/>
              <a:t>界面缺乏有关目标状态（未来时间）的表示或提示</a:t>
            </a:r>
          </a:p>
          <a:p>
            <a:pPr lvl="3" eaLnBrk="1" hangingPunct="1"/>
            <a:r>
              <a:rPr lang="zh-CN" altLang="en-US" dirty="0"/>
              <a:t>迫使人们建立一个有关时间及计算的内部符号化模型</a:t>
            </a:r>
          </a:p>
          <a:p>
            <a:pPr lvl="2" eaLnBrk="1" hangingPunct="1"/>
            <a:endParaRPr lang="zh-CN" altLang="en-US" dirty="0"/>
          </a:p>
          <a:p>
            <a:pPr marL="914400" lvl="2" indent="0" eaLnBrk="1" hangingPunct="1">
              <a:buNone/>
            </a:pPr>
            <a:endParaRPr lang="zh-CN" altLang="en-US" dirty="0"/>
          </a:p>
          <a:p>
            <a:pPr lvl="2" eaLnBrk="1" hangingPunct="1"/>
            <a:endParaRPr lang="zh-CN" altLang="en-US" dirty="0"/>
          </a:p>
          <a:p>
            <a:pPr lvl="2" eaLnBrk="1" hangingPunct="1"/>
            <a:r>
              <a:rPr lang="zh-CN" altLang="en-US" dirty="0"/>
              <a:t>传统表面使用图形，表示了与用户任务相关的信息和操作</a:t>
            </a:r>
          </a:p>
          <a:p>
            <a:pPr lvl="3" eaLnBrk="1" hangingPunct="1"/>
            <a:r>
              <a:rPr lang="zh-CN" altLang="en-US" dirty="0"/>
              <a:t>物理对象反映了感知处理所需的信息和规则</a:t>
            </a:r>
          </a:p>
          <a:p>
            <a:pPr lvl="3" eaLnBrk="1" hangingPunct="1"/>
            <a:r>
              <a:rPr lang="zh-CN" altLang="en-US" dirty="0"/>
              <a:t>简化了问题求解所需的思维活动</a:t>
            </a:r>
          </a:p>
          <a:p>
            <a:pPr lvl="2" eaLnBrk="1" hangingPunct="1"/>
            <a:r>
              <a:rPr lang="zh-CN" altLang="en-US" dirty="0"/>
              <a:t>系统应允许用户感知与意图相关的信息和规则</a:t>
            </a:r>
          </a:p>
        </p:txBody>
      </p:sp>
      <p:graphicFrame>
        <p:nvGraphicFramePr>
          <p:cNvPr id="29699" name="Object 3"/>
          <p:cNvGraphicFramePr/>
          <p:nvPr/>
        </p:nvGraphicFramePr>
        <p:xfrm>
          <a:off x="2555875" y="3357245"/>
          <a:ext cx="2103755" cy="1064895"/>
        </p:xfrm>
        <a:graphic>
          <a:graphicData uri="http://schemas.openxmlformats.org/presentationml/2006/ole">
            <mc:AlternateContent xmlns:mc="http://schemas.openxmlformats.org/markup-compatibility/2006">
              <mc:Choice xmlns:v="urn:schemas-microsoft-com:vml" Requires="v">
                <p:oleObj r:id="rId3" imgW="1913890" imgH="1062990" progId="Visio.Drawing.11">
                  <p:embed/>
                </p:oleObj>
              </mc:Choice>
              <mc:Fallback>
                <p:oleObj r:id="rId3" imgW="1913890" imgH="1062990" progId="Visio.Drawing.11">
                  <p:embed/>
                  <p:pic>
                    <p:nvPicPr>
                      <p:cNvPr id="29699" name="Object 3"/>
                      <p:cNvPicPr/>
                      <p:nvPr/>
                    </p:nvPicPr>
                    <p:blipFill>
                      <a:blip r:embed="rId4"/>
                      <a:stretch>
                        <a:fillRect/>
                      </a:stretch>
                    </p:blipFill>
                    <p:spPr>
                      <a:xfrm>
                        <a:off x="2555875" y="3357245"/>
                        <a:ext cx="2103755" cy="1064895"/>
                      </a:xfrm>
                      <a:prstGeom prst="rect">
                        <a:avLst/>
                      </a:prstGeom>
                      <a:noFill/>
                      <a:ln w="38100">
                        <a:noFill/>
                        <a:miter/>
                      </a:ln>
                    </p:spPr>
                  </p:pic>
                </p:oleObj>
              </mc:Fallback>
            </mc:AlternateContent>
          </a:graphicData>
        </a:graphic>
      </p:graphicFrame>
      <p:pic>
        <p:nvPicPr>
          <p:cNvPr id="29700" name="Picture 4"/>
          <p:cNvPicPr>
            <a:picLocks noChangeAspect="1"/>
          </p:cNvPicPr>
          <p:nvPr/>
        </p:nvPicPr>
        <p:blipFill>
          <a:blip r:embed="rId5"/>
          <a:stretch>
            <a:fillRect/>
          </a:stretch>
        </p:blipFill>
        <p:spPr>
          <a:xfrm>
            <a:off x="4860290" y="3284855"/>
            <a:ext cx="1273175" cy="1299845"/>
          </a:xfrm>
          <a:prstGeom prst="rect">
            <a:avLst/>
          </a:prstGeom>
          <a:noFill/>
          <a:ln w="9525">
            <a:noFill/>
          </a:ln>
        </p:spPr>
      </p:pic>
      <p:sp>
        <p:nvSpPr>
          <p:cNvPr id="29701"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29702" name="灯片编号占位符 2"/>
          <p:cNvSpPr txBox="1">
            <a:spLocks noGrp="1"/>
          </p:cNvSpPr>
          <p:nvPr>
            <p:ph type="sldNum" sz="quarter" idx="12"/>
          </p:nvPr>
        </p:nvSpPr>
        <p:spPr>
          <a:xfrm>
            <a:off x="457200" y="6245225"/>
            <a:ext cx="8634095" cy="476250"/>
          </a:xfrm>
        </p:spPr>
        <p:txBody>
          <a:bodyPr/>
          <a:lstStyle/>
          <a:p>
            <a:pPr marL="0" indent="0" algn="r" eaLnBrk="1" hangingPunct="1">
              <a:spcBef>
                <a:spcPct val="0"/>
              </a:spcBef>
              <a:buNone/>
            </a:pPr>
            <a:fld id="{9A0DB2DC-4C9A-4742-B13C-FB6460FD3503}" type="slidenum">
              <a:rPr lang="en-US" altLang="zh-CN" sz="1400" dirty="0"/>
              <a:t>22</a:t>
            </a:fld>
            <a:endParaRPr lang="en-US" altLang="zh-CN"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685800" y="-458787"/>
            <a:ext cx="6870700" cy="1600200"/>
          </a:xfrm>
        </p:spPr>
        <p:txBody>
          <a:bodyPr vert="horz" wrap="square" lIns="91440" tIns="45720" rIns="91440" bIns="45720" anchor="b" anchorCtr="0"/>
          <a:lstStyle/>
          <a:p>
            <a:pPr algn="l" eaLnBrk="1" hangingPunct="1"/>
            <a:r>
              <a:rPr lang="en-US" altLang="zh-CN" sz="2800" dirty="0"/>
              <a:t>3. </a:t>
            </a:r>
            <a:r>
              <a:rPr lang="zh-CN" altLang="en-US" sz="2800" dirty="0"/>
              <a:t>研究人机交互的重要意义</a:t>
            </a:r>
          </a:p>
        </p:txBody>
      </p:sp>
      <p:sp>
        <p:nvSpPr>
          <p:cNvPr id="17410" name="Rectangle 3"/>
          <p:cNvSpPr>
            <a:spLocks noGrp="1"/>
          </p:cNvSpPr>
          <p:nvPr>
            <p:ph idx="1"/>
          </p:nvPr>
        </p:nvSpPr>
        <p:spPr>
          <a:xfrm>
            <a:off x="685800" y="1412875"/>
            <a:ext cx="7696200" cy="4608513"/>
          </a:xfrm>
        </p:spPr>
        <p:txBody>
          <a:bodyPr vert="horz" wrap="square" lIns="91440" tIns="45720" rIns="91440" bIns="45720" anchor="t" anchorCtr="0"/>
          <a:lstStyle/>
          <a:p>
            <a:pPr eaLnBrk="1" hangingPunct="1"/>
            <a:r>
              <a:rPr lang="zh-CN" altLang="en-US" sz="2400" dirty="0"/>
              <a:t>人机交互技术是</a:t>
            </a:r>
            <a:r>
              <a:rPr lang="en-US" altLang="zh-CN" sz="2400" dirty="0">
                <a:solidFill>
                  <a:srgbClr val="FF0000"/>
                </a:solidFill>
              </a:rPr>
              <a:t>21</a:t>
            </a:r>
            <a:r>
              <a:rPr lang="zh-CN" altLang="en-US" sz="2400" dirty="0">
                <a:solidFill>
                  <a:srgbClr val="FF0000"/>
                </a:solidFill>
              </a:rPr>
              <a:t>世纪信息领域需要解决的重大课题</a:t>
            </a:r>
          </a:p>
          <a:p>
            <a:pPr eaLnBrk="1" hangingPunct="1"/>
            <a:r>
              <a:rPr lang="zh-CN" altLang="en-US" sz="2400" dirty="0"/>
              <a:t>美国</a:t>
            </a:r>
            <a:r>
              <a:rPr lang="en-US" altLang="zh-CN" sz="2400" dirty="0"/>
              <a:t>21</a:t>
            </a:r>
            <a:r>
              <a:rPr lang="zh-CN" altLang="en-US" sz="2400" dirty="0"/>
              <a:t>世纪信息技术计划中的</a:t>
            </a:r>
            <a:r>
              <a:rPr lang="zh-CN" altLang="en-US" sz="2400" dirty="0">
                <a:solidFill>
                  <a:srgbClr val="FF0000"/>
                </a:solidFill>
              </a:rPr>
              <a:t>基础研究内容</a:t>
            </a:r>
            <a:r>
              <a:rPr lang="zh-CN" altLang="en-US" sz="2400" dirty="0"/>
              <a:t>为：软件、</a:t>
            </a:r>
            <a:r>
              <a:rPr lang="zh-CN" altLang="en-US" sz="2400" b="1" dirty="0">
                <a:solidFill>
                  <a:srgbClr val="0033CC"/>
                </a:solidFill>
              </a:rPr>
              <a:t>人机交互</a:t>
            </a:r>
            <a:r>
              <a:rPr lang="zh-CN" altLang="en-US" sz="2400" dirty="0"/>
              <a:t>、网络、高性能计算</a:t>
            </a:r>
          </a:p>
          <a:p>
            <a:pPr eaLnBrk="1" hangingPunct="1"/>
            <a:r>
              <a:rPr lang="zh-CN" altLang="en-US" sz="2400" dirty="0"/>
              <a:t>我国</a:t>
            </a:r>
            <a:r>
              <a:rPr lang="en-US" altLang="zh-CN" sz="2400" dirty="0"/>
              <a:t>973</a:t>
            </a:r>
            <a:r>
              <a:rPr lang="zh-CN" altLang="en-US" sz="2400" dirty="0"/>
              <a:t>、</a:t>
            </a:r>
            <a:r>
              <a:rPr lang="en-US" altLang="zh-CN" sz="2400" dirty="0"/>
              <a:t>863</a:t>
            </a:r>
            <a:r>
              <a:rPr lang="zh-CN" altLang="en-US" sz="2400" dirty="0"/>
              <a:t>、十五计划均将人机交互列为主要内容</a:t>
            </a:r>
          </a:p>
          <a:p>
            <a:pPr eaLnBrk="1" hangingPunct="1"/>
            <a:r>
              <a:rPr lang="zh-CN" altLang="en-US" sz="2400" dirty="0"/>
              <a:t>它影响</a:t>
            </a:r>
            <a:r>
              <a:rPr lang="zh-CN" altLang="en-US" sz="2400" dirty="0">
                <a:solidFill>
                  <a:srgbClr val="FF0000"/>
                </a:solidFill>
              </a:rPr>
              <a:t>计算机的推广</a:t>
            </a:r>
            <a:r>
              <a:rPr lang="zh-CN" altLang="en-US" sz="2400" dirty="0"/>
              <a:t>、以及</a:t>
            </a:r>
            <a:r>
              <a:rPr lang="zh-CN" altLang="en-US" sz="2400" dirty="0">
                <a:solidFill>
                  <a:srgbClr val="FF0000"/>
                </a:solidFill>
              </a:rPr>
              <a:t>人们的工作和生活</a:t>
            </a:r>
            <a:r>
              <a:rPr lang="zh-CN" altLang="en-US" sz="2400" dirty="0"/>
              <a:t>。</a:t>
            </a:r>
          </a:p>
          <a:p>
            <a:pPr eaLnBrk="1" hangingPunct="1"/>
            <a:r>
              <a:rPr lang="en-US" altLang="zh-CN" sz="2400" dirty="0"/>
              <a:t>HCI</a:t>
            </a:r>
            <a:r>
              <a:rPr lang="zh-CN" altLang="en-US" sz="2400" dirty="0"/>
              <a:t>是未来的计算机科学。我们已经花费了至少</a:t>
            </a:r>
            <a:r>
              <a:rPr lang="en-US" altLang="zh-CN" sz="2400" dirty="0"/>
              <a:t>50</a:t>
            </a:r>
            <a:r>
              <a:rPr lang="zh-CN" altLang="en-US" sz="2400" dirty="0"/>
              <a:t>年的时间来学习如何制造计算机以及如何编写计算机程序。下一个新领域自然是让</a:t>
            </a:r>
            <a:r>
              <a:rPr lang="zh-CN" altLang="en-US" sz="2400" b="1" dirty="0">
                <a:solidFill>
                  <a:srgbClr val="0033CC"/>
                </a:solidFill>
              </a:rPr>
              <a:t>计算机服务并适应于人类的需要</a:t>
            </a:r>
            <a:r>
              <a:rPr lang="zh-CN" altLang="en-US" sz="2400" dirty="0"/>
              <a:t>，而不是强迫人类去适应计算机。</a:t>
            </a:r>
          </a:p>
          <a:p>
            <a:pPr eaLnBrk="1" hangingPunct="1">
              <a:buNone/>
            </a:pPr>
            <a:r>
              <a:rPr lang="zh-CN" altLang="en-US" sz="2400" dirty="0"/>
              <a:t>                       </a:t>
            </a:r>
            <a:r>
              <a:rPr lang="en-US" altLang="zh-CN" sz="2400" dirty="0">
                <a:latin typeface="Arial" panose="020B0604020202020204" pitchFamily="34" charset="0"/>
              </a:rPr>
              <a:t>——</a:t>
            </a:r>
            <a:r>
              <a:rPr lang="en-US" altLang="zh-CN" sz="2400" dirty="0"/>
              <a:t>Dan R. Olsen(ACM SIGCHI</a:t>
            </a:r>
            <a:r>
              <a:rPr lang="zh-CN" altLang="en-US" sz="2400" dirty="0"/>
              <a:t>副主席</a:t>
            </a:r>
            <a:r>
              <a:rPr lang="en-US" altLang="zh-CN" sz="2400" dirty="0"/>
              <a:t>) </a:t>
            </a:r>
          </a:p>
        </p:txBody>
      </p:sp>
      <p:sp>
        <p:nvSpPr>
          <p:cNvPr id="31748"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31749" name="灯片编号占位符 2"/>
          <p:cNvSpPr txBox="1">
            <a:spLocks noGrp="1"/>
          </p:cNvSpPr>
          <p:nvPr>
            <p:ph type="sldNum" sz="quarter" idx="12"/>
          </p:nvPr>
        </p:nvSpPr>
        <p:spPr>
          <a:xfrm>
            <a:off x="457200" y="6245225"/>
            <a:ext cx="8686800" cy="476250"/>
          </a:xfrm>
        </p:spPr>
        <p:txBody>
          <a:bodyPr/>
          <a:lstStyle/>
          <a:p>
            <a:pPr marL="0" indent="0" algn="r" eaLnBrk="1" hangingPunct="1">
              <a:spcBef>
                <a:spcPct val="0"/>
              </a:spcBef>
              <a:buNone/>
            </a:pPr>
            <a:fld id="{9A0DB2DC-4C9A-4742-B13C-FB6460FD3503}" type="slidenum">
              <a:rPr lang="en-US" altLang="zh-CN" sz="1400" dirty="0"/>
              <a:t>23</a:t>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0">
                                            <p:txEl>
                                              <p:pRg st="4" end="4"/>
                                            </p:txEl>
                                          </p:spTgt>
                                        </p:tgtEl>
                                        <p:attrNameLst>
                                          <p:attrName>style.visibility</p:attrName>
                                        </p:attrNameLst>
                                      </p:cBhvr>
                                      <p:to>
                                        <p:strVal val="visible"/>
                                      </p:to>
                                    </p:set>
                                    <p:animEffect transition="in" filter="blinds(horizontal)">
                                      <p:cBhvr>
                                        <p:cTn id="7" dur="500"/>
                                        <p:tgtEl>
                                          <p:spTgt spid="17410">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410">
                                            <p:txEl>
                                              <p:pRg st="5" end="5"/>
                                            </p:txEl>
                                          </p:spTgt>
                                        </p:tgtEl>
                                        <p:attrNameLst>
                                          <p:attrName>style.visibility</p:attrName>
                                        </p:attrNameLst>
                                      </p:cBhvr>
                                      <p:to>
                                        <p:strVal val="visible"/>
                                      </p:to>
                                    </p:set>
                                    <p:animEffect transition="in" filter="blinds(horizontal)">
                                      <p:cBhvr>
                                        <p:cTn id="10" dur="500"/>
                                        <p:tgtEl>
                                          <p:spTgt spid="174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p:cNvSpPr>
            <a:spLocks noGrp="1"/>
          </p:cNvSpPr>
          <p:nvPr>
            <p:ph idx="4294967295"/>
          </p:nvPr>
        </p:nvSpPr>
        <p:spPr>
          <a:xfrm>
            <a:off x="685800" y="1484313"/>
            <a:ext cx="7696200" cy="3657600"/>
          </a:xfrm>
        </p:spPr>
        <p:txBody>
          <a:bodyPr vert="horz" wrap="square" lIns="91440" tIns="45720" rIns="91440" bIns="45720" anchor="t" anchorCtr="0"/>
          <a:lstStyle/>
          <a:p>
            <a:pPr marL="365125" indent="-255270" eaLnBrk="1" hangingPunct="1"/>
            <a:r>
              <a:rPr lang="zh-CN" altLang="en-US" dirty="0"/>
              <a:t>人机交互的发展过程，也是人适应计算机到计算机不断地适应人的发展过程。它经历了几个阶段：</a:t>
            </a:r>
          </a:p>
        </p:txBody>
      </p:sp>
      <p:sp>
        <p:nvSpPr>
          <p:cNvPr id="33795" name="Rectangle 14"/>
          <p:cNvSpPr/>
          <p:nvPr/>
        </p:nvSpPr>
        <p:spPr>
          <a:xfrm>
            <a:off x="3132138" y="3109913"/>
            <a:ext cx="2070100" cy="4953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lnSpc>
                <a:spcPct val="90000"/>
              </a:lnSpc>
              <a:buClr>
                <a:schemeClr val="hlink"/>
              </a:buClr>
              <a:buSzPct val="120000"/>
              <a:buNone/>
            </a:pPr>
            <a:r>
              <a:rPr lang="zh-CN" altLang="en-US" sz="2400" b="1" dirty="0">
                <a:solidFill>
                  <a:srgbClr val="C00000"/>
                </a:solidFill>
                <a:latin typeface="Tahoma" panose="020B0604030504040204" pitchFamily="34" charset="0"/>
                <a:ea typeface="黑体" panose="02010609060101010101" charset="-122"/>
              </a:rPr>
              <a:t>图形用户界面</a:t>
            </a:r>
          </a:p>
        </p:txBody>
      </p:sp>
      <p:sp>
        <p:nvSpPr>
          <p:cNvPr id="33796" name="Rectangle 15"/>
          <p:cNvSpPr/>
          <p:nvPr/>
        </p:nvSpPr>
        <p:spPr>
          <a:xfrm>
            <a:off x="6227763" y="3036888"/>
            <a:ext cx="2643187" cy="4953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lnSpc>
                <a:spcPct val="90000"/>
              </a:lnSpc>
              <a:buClr>
                <a:schemeClr val="hlink"/>
              </a:buClr>
              <a:buSzPct val="120000"/>
              <a:buNone/>
            </a:pPr>
            <a:r>
              <a:rPr lang="zh-CN" altLang="en-US" sz="2400" b="1" dirty="0">
                <a:solidFill>
                  <a:srgbClr val="C00000"/>
                </a:solidFill>
                <a:latin typeface="Tahoma" panose="020B0604030504040204" pitchFamily="34" charset="0"/>
                <a:ea typeface="黑体" panose="02010609060101010101" charset="-122"/>
              </a:rPr>
              <a:t>自然用户界面</a:t>
            </a:r>
          </a:p>
        </p:txBody>
      </p:sp>
      <p:sp>
        <p:nvSpPr>
          <p:cNvPr id="33797" name="Rectangle 19"/>
          <p:cNvSpPr/>
          <p:nvPr/>
        </p:nvSpPr>
        <p:spPr>
          <a:xfrm>
            <a:off x="1071563" y="3109913"/>
            <a:ext cx="1685925" cy="303212"/>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lnSpc>
                <a:spcPct val="90000"/>
              </a:lnSpc>
              <a:buClr>
                <a:schemeClr val="hlink"/>
              </a:buClr>
              <a:buSzPct val="120000"/>
              <a:buNone/>
            </a:pPr>
            <a:r>
              <a:rPr lang="zh-CN" altLang="en-US" sz="2400" b="1" dirty="0">
                <a:solidFill>
                  <a:srgbClr val="C00000"/>
                </a:solidFill>
                <a:latin typeface="Tahoma" panose="020B0604030504040204" pitchFamily="34" charset="0"/>
                <a:ea typeface="黑体" panose="02010609060101010101" charset="-122"/>
              </a:rPr>
              <a:t>命令行</a:t>
            </a:r>
          </a:p>
        </p:txBody>
      </p:sp>
      <p:sp>
        <p:nvSpPr>
          <p:cNvPr id="33798" name="右箭头 13"/>
          <p:cNvSpPr/>
          <p:nvPr/>
        </p:nvSpPr>
        <p:spPr>
          <a:xfrm>
            <a:off x="2268538" y="3241675"/>
            <a:ext cx="784225" cy="142875"/>
          </a:xfrm>
          <a:prstGeom prst="rightArrow">
            <a:avLst>
              <a:gd name="adj1" fmla="val 50000"/>
              <a:gd name="adj2" fmla="val 49857"/>
            </a:avLst>
          </a:prstGeom>
          <a:solidFill>
            <a:schemeClr val="accent1"/>
          </a:solidFill>
          <a:ln w="9525" cap="flat" cmpd="sng">
            <a:solidFill>
              <a:schemeClr val="tx1"/>
            </a:solidFill>
            <a:prstDash val="solid"/>
            <a:round/>
            <a:headEnd type="none" w="med" len="med"/>
            <a:tailEnd type="none" w="med" len="med"/>
          </a:ln>
        </p:spPr>
        <p:txBody>
          <a:bodyPr wrap="none"/>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zh-CN" sz="1800" dirty="0">
              <a:latin typeface="Lucida Sans Unicode" panose="020B0602030504020204" pitchFamily="34" charset="0"/>
              <a:ea typeface="黑体" panose="02010609060101010101" charset="-122"/>
            </a:endParaRPr>
          </a:p>
        </p:txBody>
      </p:sp>
      <p:sp>
        <p:nvSpPr>
          <p:cNvPr id="33799" name="右箭头 14"/>
          <p:cNvSpPr/>
          <p:nvPr/>
        </p:nvSpPr>
        <p:spPr>
          <a:xfrm>
            <a:off x="5364163" y="3219450"/>
            <a:ext cx="785812" cy="142875"/>
          </a:xfrm>
          <a:prstGeom prst="rightArrow">
            <a:avLst>
              <a:gd name="adj1" fmla="val 50000"/>
              <a:gd name="adj2" fmla="val 49958"/>
            </a:avLst>
          </a:prstGeom>
          <a:solidFill>
            <a:schemeClr val="accent1"/>
          </a:solidFill>
          <a:ln w="9525" cap="flat" cmpd="sng">
            <a:solidFill>
              <a:schemeClr val="tx1"/>
            </a:solidFill>
            <a:prstDash val="solid"/>
            <a:round/>
            <a:headEnd type="none" w="med" len="med"/>
            <a:tailEnd type="none" w="med" len="med"/>
          </a:ln>
        </p:spPr>
        <p:txBody>
          <a:bodyPr wrap="none"/>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zh-CN" sz="1800" dirty="0">
              <a:latin typeface="Lucida Sans Unicode" panose="020B0602030504020204" pitchFamily="34" charset="0"/>
              <a:ea typeface="黑体" panose="02010609060101010101" charset="-122"/>
            </a:endParaRPr>
          </a:p>
        </p:txBody>
      </p:sp>
      <p:sp>
        <p:nvSpPr>
          <p:cNvPr id="33800" name="Rectangle 10"/>
          <p:cNvSpPr/>
          <p:nvPr/>
        </p:nvSpPr>
        <p:spPr>
          <a:xfrm>
            <a:off x="1043305" y="476568"/>
            <a:ext cx="6870700" cy="792162"/>
          </a:xfrm>
          <a:prstGeom prst="rect">
            <a:avLst/>
          </a:prstGeom>
          <a:noFill/>
          <a:ln w="9525">
            <a:noFill/>
          </a:ln>
        </p:spPr>
        <p:txBody>
          <a:bodyPr anchor="b" anchorCtr="0"/>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3200" dirty="0"/>
              <a:t>三、人机交互的发展历史</a:t>
            </a:r>
          </a:p>
        </p:txBody>
      </p:sp>
      <p:pic>
        <p:nvPicPr>
          <p:cNvPr id="33801" name="Picture 11" descr="https://ss2.bdstatic.com/70cFvnSh_Q1YnxGkpoWK1HF6hhy/it/u=1280915932,1833049510&amp;fm=26&amp;gp=0.jpg"/>
          <p:cNvPicPr>
            <a:picLocks noChangeAspect="1"/>
          </p:cNvPicPr>
          <p:nvPr/>
        </p:nvPicPr>
        <p:blipFill>
          <a:blip r:embed="rId3"/>
          <a:stretch>
            <a:fillRect/>
          </a:stretch>
        </p:blipFill>
        <p:spPr>
          <a:xfrm>
            <a:off x="936625" y="3643313"/>
            <a:ext cx="7778750" cy="2786062"/>
          </a:xfrm>
          <a:prstGeom prst="rect">
            <a:avLst/>
          </a:prstGeom>
          <a:noFill/>
          <a:ln w="9525">
            <a:noFill/>
          </a:ln>
        </p:spPr>
      </p:pic>
      <p:sp>
        <p:nvSpPr>
          <p:cNvPr id="33802"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33803" name="灯片编号占位符 2"/>
          <p:cNvSpPr txBox="1">
            <a:spLocks noGrp="1"/>
          </p:cNvSpPr>
          <p:nvPr>
            <p:ph type="sldNum" sz="quarter" idx="12"/>
          </p:nvPr>
        </p:nvSpPr>
        <p:spPr>
          <a:xfrm>
            <a:off x="457200" y="6245225"/>
            <a:ext cx="8670925" cy="476250"/>
          </a:xfrm>
        </p:spPr>
        <p:txBody>
          <a:bodyPr/>
          <a:lstStyle/>
          <a:p>
            <a:pPr marL="0" indent="0" algn="r" eaLnBrk="1" hangingPunct="1">
              <a:spcBef>
                <a:spcPct val="0"/>
              </a:spcBef>
              <a:buNone/>
            </a:pPr>
            <a:fld id="{9A0DB2DC-4C9A-4742-B13C-FB6460FD3503}" type="slidenum">
              <a:rPr lang="en-US" altLang="zh-CN" sz="1400" dirty="0"/>
              <a:t>24</a:t>
            </a:fld>
            <a:endParaRPr lang="en-US" altLang="zh-CN"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a:xfrm>
            <a:off x="296863" y="257175"/>
            <a:ext cx="7715250" cy="739775"/>
          </a:xfrm>
        </p:spPr>
        <p:txBody>
          <a:bodyPr vert="horz" wrap="square" lIns="91440" tIns="45720" rIns="91440" bIns="45720" anchor="b" anchorCtr="0"/>
          <a:lstStyle/>
          <a:p>
            <a:pPr algn="l" eaLnBrk="1" hangingPunct="1"/>
            <a:r>
              <a:rPr lang="en-US" altLang="zh-CN" sz="2800" b="1" dirty="0"/>
              <a:t>1. </a:t>
            </a:r>
            <a:r>
              <a:rPr lang="zh-CN" altLang="en-US" sz="2800" b="1" dirty="0"/>
              <a:t>命令行界面交互阶段</a:t>
            </a:r>
          </a:p>
        </p:txBody>
      </p:sp>
      <p:sp>
        <p:nvSpPr>
          <p:cNvPr id="35843" name="Rectangle 3"/>
          <p:cNvSpPr>
            <a:spLocks noGrp="1"/>
          </p:cNvSpPr>
          <p:nvPr>
            <p:ph idx="1"/>
          </p:nvPr>
        </p:nvSpPr>
        <p:spPr>
          <a:xfrm>
            <a:off x="179512" y="1124744"/>
            <a:ext cx="5688632" cy="3396456"/>
          </a:xfrm>
        </p:spPr>
        <p:txBody>
          <a:bodyPr vert="horz" wrap="square" lIns="91440" tIns="45720" rIns="91440" bIns="45720" anchor="t" anchorCtr="0"/>
          <a:lstStyle/>
          <a:p>
            <a:pPr eaLnBrk="1" hangingPunct="1"/>
            <a:r>
              <a:rPr lang="zh-CN" altLang="en-US" sz="2000" b="1" dirty="0">
                <a:solidFill>
                  <a:schemeClr val="tx2"/>
                </a:solidFill>
              </a:rPr>
              <a:t>分时系统</a:t>
            </a:r>
            <a:r>
              <a:rPr lang="zh-CN" altLang="en-US" sz="2000" dirty="0"/>
              <a:t>为代表</a:t>
            </a:r>
            <a:r>
              <a:rPr lang="zh-CN" altLang="en-US" sz="2000" b="1" dirty="0">
                <a:solidFill>
                  <a:srgbClr val="FF0000"/>
                </a:solidFill>
              </a:rPr>
              <a:t>命令行</a:t>
            </a:r>
            <a:r>
              <a:rPr lang="zh-CN" altLang="en-US" sz="2000" dirty="0"/>
              <a:t>交互风格</a:t>
            </a:r>
          </a:p>
          <a:p>
            <a:pPr lvl="1" eaLnBrk="1" hangingPunct="1"/>
            <a:r>
              <a:rPr lang="zh-CN" altLang="en-US" sz="2000" dirty="0"/>
              <a:t>信息以命令的形式输入</a:t>
            </a:r>
          </a:p>
          <a:p>
            <a:pPr lvl="1" eaLnBrk="1" hangingPunct="1"/>
            <a:r>
              <a:rPr lang="zh-CN" altLang="en-US" sz="2000" dirty="0"/>
              <a:t>今天主要作为图形交互技术的补充</a:t>
            </a:r>
          </a:p>
          <a:p>
            <a:pPr lvl="1" eaLnBrk="1" hangingPunct="1"/>
            <a:r>
              <a:rPr lang="zh-CN" altLang="en-US" sz="2000" dirty="0"/>
              <a:t>直接、快速，适于专家用户</a:t>
            </a:r>
          </a:p>
          <a:p>
            <a:pPr lvl="1" eaLnBrk="1" hangingPunct="1"/>
            <a:r>
              <a:rPr lang="zh-CN" altLang="en-US" sz="2000" dirty="0"/>
              <a:t>难于学习、使用</a:t>
            </a:r>
          </a:p>
          <a:p>
            <a:pPr lvl="1" eaLnBrk="1" hangingPunct="1"/>
            <a:r>
              <a:rPr lang="zh-CN" altLang="en-US" sz="2000" dirty="0"/>
              <a:t>不同系统，命令不同</a:t>
            </a:r>
          </a:p>
          <a:p>
            <a:pPr lvl="1" eaLnBrk="1" hangingPunct="1"/>
            <a:r>
              <a:rPr lang="zh-CN" altLang="en-US" sz="2000" b="1" dirty="0">
                <a:solidFill>
                  <a:srgbClr val="FF0000"/>
                </a:solidFill>
              </a:rPr>
              <a:t>文本菜单</a:t>
            </a:r>
          </a:p>
          <a:p>
            <a:pPr eaLnBrk="1" hangingPunct="1"/>
            <a:endParaRPr lang="en-US" altLang="zh-CN" dirty="0">
              <a:solidFill>
                <a:srgbClr val="FF0000"/>
              </a:solidFill>
            </a:endParaRPr>
          </a:p>
        </p:txBody>
      </p:sp>
      <p:pic>
        <p:nvPicPr>
          <p:cNvPr id="35844" name="Picture 5"/>
          <p:cNvPicPr>
            <a:picLocks noChangeAspect="1"/>
          </p:cNvPicPr>
          <p:nvPr/>
        </p:nvPicPr>
        <p:blipFill>
          <a:blip r:embed="rId3"/>
          <a:stretch>
            <a:fillRect/>
          </a:stretch>
        </p:blipFill>
        <p:spPr>
          <a:xfrm>
            <a:off x="3574179" y="3429000"/>
            <a:ext cx="5569821" cy="3479832"/>
          </a:xfrm>
          <a:prstGeom prst="rect">
            <a:avLst/>
          </a:prstGeom>
          <a:noFill/>
          <a:ln w="9525">
            <a:noFill/>
          </a:ln>
        </p:spPr>
      </p:pic>
      <p:sp>
        <p:nvSpPr>
          <p:cNvPr id="35845" name="灯片编号占位符 2"/>
          <p:cNvSpPr txBox="1">
            <a:spLocks noGrp="1"/>
          </p:cNvSpPr>
          <p:nvPr>
            <p:ph type="sldNum" sz="quarter" idx="12"/>
          </p:nvPr>
        </p:nvSpPr>
        <p:spPr>
          <a:xfrm>
            <a:off x="457200" y="6245225"/>
            <a:ext cx="8686800" cy="476250"/>
          </a:xfrm>
        </p:spPr>
        <p:txBody>
          <a:bodyPr/>
          <a:lstStyle/>
          <a:p>
            <a:pPr marL="0" indent="0" algn="r" eaLnBrk="1" hangingPunct="1">
              <a:spcBef>
                <a:spcPct val="0"/>
              </a:spcBef>
              <a:buNone/>
            </a:pPr>
            <a:fld id="{9A0DB2DC-4C9A-4742-B13C-FB6460FD3503}" type="slidenum">
              <a:rPr lang="en-US" altLang="zh-CN" sz="1400" dirty="0"/>
              <a:t>25</a:t>
            </a:fld>
            <a:endParaRPr lang="en-US" altLang="zh-CN"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p:cNvSpPr>
          <p:nvPr>
            <p:ph idx="1"/>
          </p:nvPr>
        </p:nvSpPr>
        <p:spPr>
          <a:xfrm>
            <a:off x="395605" y="764540"/>
            <a:ext cx="7696200" cy="5589588"/>
          </a:xfrm>
        </p:spPr>
        <p:txBody>
          <a:bodyPr vert="horz" wrap="square" lIns="91440" tIns="45720" rIns="91440" bIns="45720" anchor="t" anchorCtr="0"/>
          <a:lstStyle/>
          <a:p>
            <a:pPr eaLnBrk="1" hangingPunct="1">
              <a:lnSpc>
                <a:spcPct val="90000"/>
              </a:lnSpc>
            </a:pPr>
            <a:r>
              <a:rPr lang="zh-CN" altLang="en-US" sz="2400" b="1" dirty="0">
                <a:solidFill>
                  <a:srgbClr val="0033CC"/>
                </a:solidFill>
              </a:rPr>
              <a:t>键盘</a:t>
            </a:r>
          </a:p>
          <a:p>
            <a:pPr eaLnBrk="1" hangingPunct="1">
              <a:lnSpc>
                <a:spcPct val="90000"/>
              </a:lnSpc>
              <a:buNone/>
            </a:pPr>
            <a:r>
              <a:rPr lang="zh-CN" altLang="en-US" sz="2400" dirty="0"/>
              <a:t>           </a:t>
            </a:r>
            <a:r>
              <a:rPr lang="en-US" altLang="zh-CN" sz="2400" dirty="0"/>
              <a:t>1878 </a:t>
            </a:r>
            <a:r>
              <a:rPr lang="zh-CN" altLang="en-US" sz="2400" dirty="0"/>
              <a:t>年，美国发明家克里斯托夫 </a:t>
            </a:r>
            <a:r>
              <a:rPr lang="en-US" altLang="zh-CN" sz="2400" dirty="0">
                <a:latin typeface="Arial" panose="020B0604020202020204" pitchFamily="34" charset="0"/>
              </a:rPr>
              <a:t>·</a:t>
            </a:r>
            <a:r>
              <a:rPr lang="en-US" altLang="zh-CN" sz="2400" dirty="0"/>
              <a:t> </a:t>
            </a:r>
            <a:r>
              <a:rPr lang="zh-CN" altLang="en-US" sz="2400" dirty="0"/>
              <a:t>拉森 </a:t>
            </a:r>
            <a:r>
              <a:rPr lang="en-US" altLang="zh-CN" sz="2400" dirty="0">
                <a:latin typeface="Arial" panose="020B0604020202020204" pitchFamily="34" charset="0"/>
              </a:rPr>
              <a:t>·</a:t>
            </a:r>
            <a:r>
              <a:rPr lang="en-US" altLang="zh-CN" sz="2400" dirty="0"/>
              <a:t> </a:t>
            </a:r>
            <a:r>
              <a:rPr lang="zh-CN" altLang="en-US" sz="2400" dirty="0"/>
              <a:t>肖尔斯（</a:t>
            </a:r>
            <a:r>
              <a:rPr lang="en-US" altLang="zh-CN" sz="2400" dirty="0"/>
              <a:t>Christopher Latham Sholes</a:t>
            </a:r>
            <a:r>
              <a:rPr lang="zh-CN" altLang="en-US" sz="2400" dirty="0"/>
              <a:t>）获得了第一个</a:t>
            </a:r>
            <a:r>
              <a:rPr lang="zh-CN" altLang="en-US" sz="2400" dirty="0">
                <a:latin typeface="Arial" panose="020B0604020202020204" pitchFamily="34" charset="0"/>
              </a:rPr>
              <a:t>“</a:t>
            </a:r>
            <a:r>
              <a:rPr lang="en-US" altLang="zh-CN" sz="2400" dirty="0"/>
              <a:t>QWERT</a:t>
            </a:r>
            <a:r>
              <a:rPr lang="en-US" altLang="zh-CN" sz="2400" dirty="0">
                <a:latin typeface="Arial" panose="020B0604020202020204" pitchFamily="34" charset="0"/>
              </a:rPr>
              <a:t>”</a:t>
            </a:r>
            <a:r>
              <a:rPr lang="zh-CN" altLang="en-US" sz="2400" dirty="0"/>
              <a:t>键盘专利。</a:t>
            </a:r>
          </a:p>
          <a:p>
            <a:pPr eaLnBrk="1" hangingPunct="1">
              <a:lnSpc>
                <a:spcPct val="90000"/>
              </a:lnSpc>
            </a:pPr>
            <a:r>
              <a:rPr lang="zh-CN" altLang="en-US" sz="2400" dirty="0"/>
              <a:t>随着 </a:t>
            </a:r>
            <a:r>
              <a:rPr lang="en-US" altLang="zh-CN" sz="2400" dirty="0"/>
              <a:t>21 </a:t>
            </a:r>
            <a:r>
              <a:rPr lang="zh-CN" altLang="en-US" sz="2400" dirty="0"/>
              <a:t>世纪触控技术的快速发展，虚拟激光投影键盘、虚拟键盘也随之出现，</a:t>
            </a:r>
          </a:p>
          <a:p>
            <a:pPr eaLnBrk="1" hangingPunct="1">
              <a:lnSpc>
                <a:spcPct val="90000"/>
              </a:lnSpc>
            </a:pPr>
            <a:endParaRPr lang="zh-CN" altLang="en-US" sz="2400" dirty="0"/>
          </a:p>
          <a:p>
            <a:pPr eaLnBrk="1" hangingPunct="1">
              <a:lnSpc>
                <a:spcPct val="90000"/>
              </a:lnSpc>
            </a:pPr>
            <a:endParaRPr lang="zh-CN" altLang="en-US" sz="2400" dirty="0"/>
          </a:p>
          <a:p>
            <a:pPr eaLnBrk="1" hangingPunct="1">
              <a:lnSpc>
                <a:spcPct val="90000"/>
              </a:lnSpc>
            </a:pPr>
            <a:endParaRPr lang="zh-CN" altLang="en-US" sz="2400" dirty="0"/>
          </a:p>
          <a:p>
            <a:pPr eaLnBrk="1" hangingPunct="1">
              <a:lnSpc>
                <a:spcPct val="90000"/>
              </a:lnSpc>
            </a:pPr>
            <a:endParaRPr lang="zh-CN" altLang="en-US" sz="2400" dirty="0"/>
          </a:p>
          <a:p>
            <a:pPr eaLnBrk="1" hangingPunct="1">
              <a:lnSpc>
                <a:spcPct val="90000"/>
              </a:lnSpc>
            </a:pPr>
            <a:endParaRPr lang="zh-CN" altLang="en-US" sz="2400" dirty="0"/>
          </a:p>
          <a:p>
            <a:pPr eaLnBrk="1" hangingPunct="1">
              <a:lnSpc>
                <a:spcPct val="90000"/>
              </a:lnSpc>
            </a:pPr>
            <a:r>
              <a:rPr lang="zh-CN" altLang="en-US" sz="2400" dirty="0"/>
              <a:t>如今，键盘的改进大多在外观、大小、便携性、舒适度方面。 </a:t>
            </a:r>
          </a:p>
        </p:txBody>
      </p:sp>
      <p:pic>
        <p:nvPicPr>
          <p:cNvPr id="37891" name="Picture 4"/>
          <p:cNvPicPr>
            <a:picLocks noChangeAspect="1"/>
          </p:cNvPicPr>
          <p:nvPr/>
        </p:nvPicPr>
        <p:blipFill>
          <a:blip r:embed="rId3"/>
          <a:stretch>
            <a:fillRect/>
          </a:stretch>
        </p:blipFill>
        <p:spPr>
          <a:xfrm>
            <a:off x="827405" y="2996883"/>
            <a:ext cx="7200900" cy="1916112"/>
          </a:xfrm>
          <a:prstGeom prst="rect">
            <a:avLst/>
          </a:prstGeom>
          <a:noFill/>
          <a:ln w="9525">
            <a:noFill/>
          </a:ln>
        </p:spPr>
      </p:pic>
      <p:sp>
        <p:nvSpPr>
          <p:cNvPr id="37892"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p:cNvPicPr>
            <a:picLocks noChangeAspect="1"/>
          </p:cNvPicPr>
          <p:nvPr/>
        </p:nvPicPr>
        <p:blipFill>
          <a:blip r:embed="rId3"/>
          <a:stretch>
            <a:fillRect/>
          </a:stretch>
        </p:blipFill>
        <p:spPr>
          <a:xfrm>
            <a:off x="754063" y="1076325"/>
            <a:ext cx="7273925" cy="4513263"/>
          </a:xfrm>
          <a:prstGeom prst="rect">
            <a:avLst/>
          </a:prstGeom>
          <a:noFill/>
          <a:ln w="9525">
            <a:noFill/>
          </a:ln>
        </p:spPr>
      </p:pic>
      <p:sp>
        <p:nvSpPr>
          <p:cNvPr id="39939"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39940" name="灯片编号占位符 2"/>
          <p:cNvSpPr txBox="1">
            <a:spLocks noGrp="1"/>
          </p:cNvSpPr>
          <p:nvPr>
            <p:ph type="sldNum" sz="quarter" idx="12"/>
          </p:nvPr>
        </p:nvSpPr>
        <p:spPr>
          <a:xfrm>
            <a:off x="7010400" y="6245225"/>
            <a:ext cx="2133600" cy="476250"/>
          </a:xfrm>
        </p:spPr>
        <p:txBody>
          <a:bodyPr/>
          <a:lstStyle/>
          <a:p>
            <a:pPr marL="0" indent="0" algn="r" eaLnBrk="1" hangingPunct="1">
              <a:spcBef>
                <a:spcPct val="0"/>
              </a:spcBef>
              <a:buNone/>
            </a:pPr>
            <a:fld id="{9A0DB2DC-4C9A-4742-B13C-FB6460FD3503}" type="slidenum">
              <a:rPr lang="en-US" altLang="zh-CN" sz="1400" dirty="0"/>
              <a:t>27</a:t>
            </a:fld>
            <a:endParaRPr lang="en-US" altLang="zh-CN"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a:xfrm>
            <a:off x="642938" y="0"/>
            <a:ext cx="6870700" cy="1600200"/>
          </a:xfrm>
        </p:spPr>
        <p:txBody>
          <a:bodyPr vert="horz" wrap="square" lIns="91440" tIns="45720" rIns="91440" bIns="45720" anchor="b" anchorCtr="0"/>
          <a:lstStyle/>
          <a:p>
            <a:pPr algn="l" eaLnBrk="1" hangingPunct="1"/>
            <a:r>
              <a:rPr lang="en-US" altLang="zh-CN" sz="3200" b="1" dirty="0"/>
              <a:t>2. </a:t>
            </a:r>
            <a:r>
              <a:rPr lang="zh-CN" altLang="en-US" sz="3200" b="1" dirty="0"/>
              <a:t>图形用户界面（</a:t>
            </a:r>
            <a:r>
              <a:rPr lang="en-US" altLang="zh-CN" sz="3200" b="1" dirty="0"/>
              <a:t>GUI</a:t>
            </a:r>
            <a:r>
              <a:rPr lang="zh-CN" altLang="en-US" sz="3200" b="1" dirty="0"/>
              <a:t>）交互阶段</a:t>
            </a:r>
            <a:br>
              <a:rPr lang="zh-CN" altLang="en-US" b="1" dirty="0">
                <a:solidFill>
                  <a:srgbClr val="0070C0"/>
                </a:solidFill>
              </a:rPr>
            </a:br>
            <a:endParaRPr lang="zh-CN" altLang="en-US" b="1" dirty="0">
              <a:solidFill>
                <a:srgbClr val="0070C0"/>
              </a:solidFill>
            </a:endParaRPr>
          </a:p>
        </p:txBody>
      </p:sp>
      <p:sp>
        <p:nvSpPr>
          <p:cNvPr id="41987" name="Rectangle 3"/>
          <p:cNvSpPr>
            <a:spLocks noGrp="1"/>
          </p:cNvSpPr>
          <p:nvPr>
            <p:ph idx="1"/>
          </p:nvPr>
        </p:nvSpPr>
        <p:spPr>
          <a:xfrm>
            <a:off x="223838" y="1125538"/>
            <a:ext cx="8020050" cy="3657600"/>
          </a:xfrm>
        </p:spPr>
        <p:txBody>
          <a:bodyPr vert="horz" wrap="square" lIns="91440" tIns="45720" rIns="91440" bIns="45720" anchor="t" anchorCtr="0"/>
          <a:lstStyle/>
          <a:p>
            <a:pPr eaLnBrk="1" hangingPunct="1"/>
            <a:r>
              <a:rPr lang="en-US" altLang="zh-CN" sz="2400" b="1" dirty="0">
                <a:solidFill>
                  <a:srgbClr val="C00000"/>
                </a:solidFill>
              </a:rPr>
              <a:t>WIMP</a:t>
            </a:r>
            <a:r>
              <a:rPr lang="zh-CN" altLang="en-US" sz="2400" dirty="0"/>
              <a:t>（</a:t>
            </a:r>
            <a:r>
              <a:rPr lang="zh-CN" altLang="en-US" sz="2400" b="1" dirty="0">
                <a:solidFill>
                  <a:srgbClr val="C00000"/>
                </a:solidFill>
              </a:rPr>
              <a:t>窗口</a:t>
            </a:r>
            <a:r>
              <a:rPr lang="zh-CN" altLang="en-US" sz="2400" dirty="0"/>
              <a:t>、</a:t>
            </a:r>
            <a:r>
              <a:rPr lang="zh-CN" altLang="en-US" sz="2400" b="1" dirty="0">
                <a:solidFill>
                  <a:srgbClr val="C00000"/>
                </a:solidFill>
              </a:rPr>
              <a:t>图标</a:t>
            </a:r>
            <a:r>
              <a:rPr lang="zh-CN" altLang="en-US" sz="2400" dirty="0"/>
              <a:t>、</a:t>
            </a:r>
            <a:r>
              <a:rPr lang="zh-CN" altLang="en-US" sz="2400" b="1" dirty="0">
                <a:solidFill>
                  <a:srgbClr val="C00000"/>
                </a:solidFill>
              </a:rPr>
              <a:t>菜单</a:t>
            </a:r>
            <a:r>
              <a:rPr lang="zh-CN" altLang="en-US" sz="2400" dirty="0"/>
              <a:t>、</a:t>
            </a:r>
            <a:r>
              <a:rPr lang="zh-CN" altLang="en-US" sz="2400" b="1" dirty="0">
                <a:solidFill>
                  <a:srgbClr val="C00000"/>
                </a:solidFill>
              </a:rPr>
              <a:t>指示器</a:t>
            </a:r>
            <a:r>
              <a:rPr lang="zh-CN" altLang="en-US" sz="2400" dirty="0"/>
              <a:t>）界面风格，也经常被简单称为</a:t>
            </a:r>
            <a:r>
              <a:rPr lang="zh-CN" altLang="en-US" sz="2400" dirty="0">
                <a:latin typeface="Arial" panose="020B0604020202020204" pitchFamily="34" charset="0"/>
              </a:rPr>
              <a:t>“</a:t>
            </a:r>
            <a:r>
              <a:rPr lang="zh-CN" altLang="en-US" sz="2400" b="1" dirty="0">
                <a:solidFill>
                  <a:srgbClr val="C00000"/>
                </a:solidFill>
              </a:rPr>
              <a:t>窗口系统</a:t>
            </a:r>
            <a:r>
              <a:rPr lang="zh-CN" altLang="en-US" sz="2400" dirty="0">
                <a:latin typeface="Arial" panose="020B0604020202020204" pitchFamily="34" charset="0"/>
              </a:rPr>
              <a:t>”</a:t>
            </a:r>
            <a:endParaRPr lang="zh-CN" altLang="en-US" sz="2400" dirty="0"/>
          </a:p>
          <a:p>
            <a:pPr lvl="1" eaLnBrk="1" hangingPunct="1"/>
            <a:r>
              <a:rPr lang="en-US" altLang="zh-CN" sz="2400" dirty="0"/>
              <a:t>WIMP</a:t>
            </a:r>
            <a:r>
              <a:rPr lang="zh-CN" altLang="en-US" sz="2400" dirty="0"/>
              <a:t>是对抽象计算概念的一种具体化形式</a:t>
            </a:r>
          </a:p>
          <a:p>
            <a:pPr lvl="1" eaLnBrk="1" hangingPunct="1"/>
            <a:r>
              <a:rPr lang="zh-CN" altLang="en-US" sz="2400" dirty="0"/>
              <a:t>将应用领域知识从计算领域知识中区分出来</a:t>
            </a:r>
          </a:p>
          <a:p>
            <a:pPr lvl="1" eaLnBrk="1" hangingPunct="1"/>
            <a:r>
              <a:rPr lang="zh-CN" altLang="en-US" sz="2400" dirty="0"/>
              <a:t>用户需要有应用领域的知识，但仅需少量的计算知识</a:t>
            </a:r>
          </a:p>
          <a:p>
            <a:pPr lvl="1" eaLnBrk="1" hangingPunct="1"/>
            <a:r>
              <a:rPr lang="zh-CN" altLang="en-US" sz="2400" dirty="0"/>
              <a:t>极大提高了系统的交互性，计算技术得以迅速普及</a:t>
            </a:r>
          </a:p>
          <a:p>
            <a:pPr eaLnBrk="1" hangingPunct="1"/>
            <a:endParaRPr lang="en-US" altLang="zh-CN" sz="2400" dirty="0"/>
          </a:p>
        </p:txBody>
      </p:sp>
      <p:pic>
        <p:nvPicPr>
          <p:cNvPr id="41988" name="Picture 3" descr="altost1"/>
          <p:cNvPicPr/>
          <p:nvPr/>
        </p:nvPicPr>
        <p:blipFill>
          <a:blip r:embed="rId3"/>
          <a:stretch>
            <a:fillRect/>
          </a:stretch>
        </p:blipFill>
        <p:spPr>
          <a:xfrm>
            <a:off x="2214563" y="4786313"/>
            <a:ext cx="2428875" cy="1928812"/>
          </a:xfrm>
          <a:prstGeom prst="rect">
            <a:avLst/>
          </a:prstGeom>
          <a:noFill/>
          <a:ln w="9525">
            <a:noFill/>
          </a:ln>
        </p:spPr>
      </p:pic>
      <p:sp>
        <p:nvSpPr>
          <p:cNvPr id="41989" name="矩形 52"/>
          <p:cNvSpPr/>
          <p:nvPr/>
        </p:nvSpPr>
        <p:spPr>
          <a:xfrm>
            <a:off x="179705" y="3788728"/>
            <a:ext cx="4286250" cy="12446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87630" lvl="0" indent="-87630" eaLnBrk="1" hangingPunct="1">
              <a:lnSpc>
                <a:spcPct val="125000"/>
              </a:lnSpc>
              <a:spcBef>
                <a:spcPct val="0"/>
              </a:spcBef>
              <a:buFont typeface="Arial" panose="020B0604020202020204" pitchFamily="34" charset="0"/>
              <a:buChar char="•"/>
            </a:pPr>
            <a:r>
              <a:rPr lang="en-US" altLang="zh-CN" sz="2000" b="1" dirty="0">
                <a:latin typeface="微软雅黑" panose="020B0503020204020204" charset="-122"/>
                <a:ea typeface="微软雅黑" panose="020B0503020204020204" charset="-122"/>
              </a:rPr>
              <a:t>1973</a:t>
            </a:r>
            <a:r>
              <a:rPr lang="zh-CN" altLang="en-US" sz="2000" b="1" dirty="0">
                <a:latin typeface="微软雅黑" panose="020B0503020204020204" charset="-122"/>
                <a:ea typeface="微软雅黑" panose="020B0503020204020204" charset="-122"/>
              </a:rPr>
              <a:t>年</a:t>
            </a:r>
            <a:r>
              <a:rPr lang="zh-CN" altLang="en-US" sz="2000" dirty="0">
                <a:solidFill>
                  <a:srgbClr val="000000"/>
                </a:solidFill>
                <a:latin typeface="微软雅黑" panose="020B0503020204020204" charset="-122"/>
                <a:ea typeface="微软雅黑" panose="020B0503020204020204" charset="-122"/>
              </a:rPr>
              <a:t>首台</a:t>
            </a:r>
            <a:r>
              <a:rPr lang="zh-CN" altLang="en-US" sz="2000" b="1" dirty="0">
                <a:solidFill>
                  <a:srgbClr val="C00000"/>
                </a:solidFill>
                <a:latin typeface="微软雅黑" panose="020B0503020204020204" charset="-122"/>
                <a:ea typeface="微软雅黑" panose="020B0503020204020204" charset="-122"/>
              </a:rPr>
              <a:t>基于图形界面的电脑</a:t>
            </a:r>
            <a:r>
              <a:rPr lang="en-US" altLang="zh-CN" sz="2000" b="1" dirty="0">
                <a:solidFill>
                  <a:srgbClr val="C00000"/>
                </a:solidFill>
                <a:latin typeface="微软雅黑" panose="020B0503020204020204" charset="-122"/>
                <a:ea typeface="微软雅黑" panose="020B0503020204020204" charset="-122"/>
              </a:rPr>
              <a:t>Xerox Alto</a:t>
            </a:r>
            <a:r>
              <a:rPr lang="zh-CN" altLang="en-US" sz="2000" dirty="0">
                <a:solidFill>
                  <a:srgbClr val="000000"/>
                </a:solidFill>
                <a:latin typeface="微软雅黑" panose="020B0503020204020204" charset="-122"/>
                <a:ea typeface="微软雅黑" panose="020B0503020204020204" charset="-122"/>
              </a:rPr>
              <a:t>推出（首次使用</a:t>
            </a:r>
            <a:r>
              <a:rPr lang="zh-CN" altLang="en-US" sz="2000" b="1" dirty="0">
                <a:solidFill>
                  <a:srgbClr val="C00000"/>
                </a:solidFill>
              </a:rPr>
              <a:t>桌面隐喻</a:t>
            </a:r>
            <a:r>
              <a:rPr lang="zh-CN" altLang="en-US" sz="2000" dirty="0"/>
              <a:t>和</a:t>
            </a:r>
            <a:r>
              <a:rPr lang="zh-CN" altLang="en-US" sz="2000" b="1" dirty="0">
                <a:solidFill>
                  <a:srgbClr val="C00000"/>
                </a:solidFill>
              </a:rPr>
              <a:t>鼠标驱动</a:t>
            </a:r>
            <a:r>
              <a:rPr lang="zh-CN" altLang="en-US" sz="2000" dirty="0"/>
              <a:t>）</a:t>
            </a:r>
            <a:endParaRPr lang="zh-CN" altLang="en-US" sz="2000" dirty="0">
              <a:solidFill>
                <a:srgbClr val="000000"/>
              </a:solidFill>
              <a:latin typeface="微软雅黑" panose="020B0503020204020204" charset="-122"/>
              <a:ea typeface="微软雅黑" panose="020B0503020204020204" charset="-122"/>
            </a:endParaRPr>
          </a:p>
        </p:txBody>
      </p:sp>
      <p:pic>
        <p:nvPicPr>
          <p:cNvPr id="41990" name="Picture 5" descr="F:\老李书稿ppt\第一章\1_200906031020254ax0g.png"/>
          <p:cNvPicPr>
            <a:picLocks noChangeAspect="1"/>
          </p:cNvPicPr>
          <p:nvPr/>
        </p:nvPicPr>
        <p:blipFill>
          <a:blip r:embed="rId4"/>
          <a:stretch>
            <a:fillRect/>
          </a:stretch>
        </p:blipFill>
        <p:spPr>
          <a:xfrm>
            <a:off x="4965700" y="4714875"/>
            <a:ext cx="3321050" cy="2120900"/>
          </a:xfrm>
          <a:prstGeom prst="rect">
            <a:avLst/>
          </a:prstGeom>
          <a:noFill/>
          <a:ln w="9525">
            <a:noFill/>
          </a:ln>
        </p:spPr>
      </p:pic>
      <p:sp>
        <p:nvSpPr>
          <p:cNvPr id="41991" name="矩形 7"/>
          <p:cNvSpPr/>
          <p:nvPr/>
        </p:nvSpPr>
        <p:spPr>
          <a:xfrm>
            <a:off x="4787900" y="3860800"/>
            <a:ext cx="3857625" cy="922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rgbClr val="C00000"/>
                </a:solidFill>
                <a:latin typeface="微软雅黑" panose="020B0503020204020204" charset="-122"/>
                <a:ea typeface="微软雅黑" panose="020B0503020204020204" charset="-122"/>
              </a:rPr>
              <a:t>Apple</a:t>
            </a:r>
            <a:r>
              <a:rPr lang="zh-CN" altLang="en-US" sz="1800" dirty="0">
                <a:solidFill>
                  <a:srgbClr val="000000"/>
                </a:solidFill>
                <a:latin typeface="微软雅黑" panose="020B0503020204020204" charset="-122"/>
                <a:ea typeface="微软雅黑" panose="020B0503020204020204" charset="-122"/>
              </a:rPr>
              <a:t>的</a:t>
            </a:r>
            <a:r>
              <a:rPr lang="en-US" altLang="zh-CN" sz="1800" b="1" dirty="0">
                <a:solidFill>
                  <a:srgbClr val="C00000"/>
                </a:solidFill>
                <a:latin typeface="微软雅黑" panose="020B0503020204020204" charset="-122"/>
                <a:ea typeface="微软雅黑" panose="020B0503020204020204" charset="-122"/>
              </a:rPr>
              <a:t>Lisa</a:t>
            </a:r>
            <a:r>
              <a:rPr lang="en-US" altLang="zh-CN" sz="1800" dirty="0">
                <a:solidFill>
                  <a:srgbClr val="000000"/>
                </a:solidFill>
                <a:latin typeface="微软雅黑" panose="020B0503020204020204" charset="-122"/>
                <a:ea typeface="微软雅黑" panose="020B0503020204020204" charset="-122"/>
              </a:rPr>
              <a:t>——</a:t>
            </a:r>
            <a:r>
              <a:rPr lang="zh-CN" altLang="en-US" sz="1800" dirty="0">
                <a:solidFill>
                  <a:srgbClr val="000000"/>
                </a:solidFill>
                <a:latin typeface="微软雅黑" panose="020B0503020204020204" charset="-122"/>
                <a:ea typeface="微软雅黑" panose="020B0503020204020204" charset="-122"/>
              </a:rPr>
              <a:t>世界第一台商品化的以</a:t>
            </a:r>
            <a:r>
              <a:rPr lang="en-US" altLang="zh-CN" sz="1800" b="1" dirty="0">
                <a:solidFill>
                  <a:srgbClr val="C00000"/>
                </a:solidFill>
                <a:latin typeface="微软雅黑" panose="020B0503020204020204" charset="-122"/>
                <a:ea typeface="微软雅黑" panose="020B0503020204020204" charset="-122"/>
              </a:rPr>
              <a:t>WIMP</a:t>
            </a:r>
            <a:r>
              <a:rPr lang="zh-CN" altLang="en-US" sz="1800" b="1" dirty="0">
                <a:solidFill>
                  <a:srgbClr val="C00000"/>
                </a:solidFill>
                <a:latin typeface="微软雅黑" panose="020B0503020204020204" charset="-122"/>
                <a:ea typeface="微软雅黑" panose="020B0503020204020204" charset="-122"/>
              </a:rPr>
              <a:t>风格</a:t>
            </a:r>
            <a:r>
              <a:rPr lang="zh-CN" altLang="en-US" sz="1800" dirty="0">
                <a:solidFill>
                  <a:srgbClr val="000000"/>
                </a:solidFill>
                <a:latin typeface="微软雅黑" panose="020B0503020204020204" charset="-122"/>
                <a:ea typeface="微软雅黑" panose="020B0503020204020204" charset="-122"/>
              </a:rPr>
              <a:t>为基础的</a:t>
            </a:r>
            <a:r>
              <a:rPr lang="zh-CN" altLang="en-US" sz="1800" b="1" dirty="0">
                <a:solidFill>
                  <a:srgbClr val="C00000"/>
                </a:solidFill>
                <a:latin typeface="微软雅黑" panose="020B0503020204020204" charset="-122"/>
                <a:ea typeface="微软雅黑" panose="020B0503020204020204" charset="-122"/>
              </a:rPr>
              <a:t>图形用户界面</a:t>
            </a:r>
            <a:endParaRPr lang="zh-CN" altLang="en-US" sz="1800" b="1" dirty="0">
              <a:solidFill>
                <a:srgbClr val="C00000"/>
              </a:solidFill>
            </a:endParaRPr>
          </a:p>
        </p:txBody>
      </p:sp>
      <p:sp>
        <p:nvSpPr>
          <p:cNvPr id="41992"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41993" name="灯片编号占位符 2"/>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28</a:t>
            </a:fld>
            <a:endParaRPr lang="en-US" altLang="zh-CN"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p:cNvSpPr>
          <p:nvPr>
            <p:ph idx="1"/>
          </p:nvPr>
        </p:nvSpPr>
        <p:spPr>
          <a:xfrm>
            <a:off x="107504" y="1412875"/>
            <a:ext cx="8569771" cy="5544820"/>
          </a:xfrm>
        </p:spPr>
        <p:txBody>
          <a:bodyPr vert="horz" wrap="square" lIns="91440" tIns="45720" rIns="91440" bIns="45720" anchor="t" anchorCtr="0"/>
          <a:lstStyle/>
          <a:p>
            <a:pPr lvl="1" eaLnBrk="1" hangingPunct="1">
              <a:buNone/>
            </a:pPr>
            <a:r>
              <a:rPr lang="en-US" altLang="zh-CN" b="1" dirty="0">
                <a:solidFill>
                  <a:srgbClr val="C00000"/>
                </a:solidFill>
              </a:rPr>
              <a:t>•  </a:t>
            </a:r>
            <a:r>
              <a:rPr lang="zh-CN" altLang="en-US" b="1" dirty="0">
                <a:solidFill>
                  <a:srgbClr val="C00000"/>
                </a:solidFill>
              </a:rPr>
              <a:t>隐喻</a:t>
            </a:r>
          </a:p>
          <a:p>
            <a:pPr lvl="2" eaLnBrk="1" hangingPunct="1"/>
            <a:r>
              <a:rPr lang="zh-CN" altLang="en-US" dirty="0"/>
              <a:t>人类利用存在领域的知识来解释一个新领域的现象</a:t>
            </a:r>
          </a:p>
          <a:p>
            <a:pPr lvl="2" eaLnBrk="1" hangingPunct="1"/>
            <a:r>
              <a:rPr lang="zh-CN" altLang="en-US" dirty="0"/>
              <a:t>隐喻的字面含义为使用一件事情来描述另一件事情</a:t>
            </a:r>
          </a:p>
          <a:p>
            <a:pPr lvl="3" eaLnBrk="1" hangingPunct="1"/>
            <a:r>
              <a:rPr lang="zh-CN" altLang="en-US" dirty="0"/>
              <a:t>例如 </a:t>
            </a:r>
            <a:endParaRPr lang="en-US" altLang="zh-CN" dirty="0"/>
          </a:p>
          <a:p>
            <a:pPr lvl="3" eaLnBrk="1" hangingPunct="1"/>
            <a:r>
              <a:rPr lang="en-US" altLang="zh-CN" b="1" dirty="0">
                <a:solidFill>
                  <a:srgbClr val="C00000"/>
                </a:solidFill>
              </a:rPr>
              <a:t>Desktop</a:t>
            </a:r>
            <a:r>
              <a:rPr lang="zh-CN" altLang="en-US" dirty="0"/>
              <a:t>的成功在于模仿了办公室桌面的概念和行为</a:t>
            </a:r>
          </a:p>
          <a:p>
            <a:pPr lvl="3" eaLnBrk="1" hangingPunct="1"/>
            <a:r>
              <a:rPr lang="zh-CN" altLang="en-US" dirty="0"/>
              <a:t>用户可以利用物理现象识别屏幕上的虚拟表示</a:t>
            </a:r>
          </a:p>
          <a:p>
            <a:pPr lvl="3" eaLnBrk="1" hangingPunct="1"/>
            <a:r>
              <a:rPr lang="zh-CN" altLang="en-US" dirty="0"/>
              <a:t>熟悉性使得用户立即理解如何操作那些交互元素</a:t>
            </a:r>
          </a:p>
          <a:p>
            <a:pPr lvl="2" eaLnBrk="1" hangingPunct="1"/>
            <a:r>
              <a:rPr lang="en-US" altLang="zh-CN" dirty="0"/>
              <a:t>WIMP</a:t>
            </a:r>
            <a:r>
              <a:rPr lang="zh-CN" altLang="en-US" dirty="0"/>
              <a:t>和交互式应用大量使用了实际世界隐喻，例如</a:t>
            </a:r>
          </a:p>
          <a:p>
            <a:pPr lvl="3" eaLnBrk="1" hangingPunct="1"/>
            <a:r>
              <a:rPr lang="zh-CN" altLang="en-US" dirty="0"/>
              <a:t>字处理器使用了打字机隐喻</a:t>
            </a:r>
          </a:p>
          <a:p>
            <a:pPr lvl="3" eaLnBrk="1" hangingPunct="1"/>
            <a:r>
              <a:rPr lang="zh-CN" altLang="en-US" dirty="0"/>
              <a:t>电子表格使用了账本隐喻</a:t>
            </a:r>
          </a:p>
          <a:p>
            <a:pPr lvl="2" eaLnBrk="1" hangingPunct="1"/>
            <a:r>
              <a:rPr lang="zh-CN" altLang="en-US" dirty="0"/>
              <a:t>隐喻的使用必须满足用户的世界知识</a:t>
            </a:r>
          </a:p>
        </p:txBody>
      </p:sp>
      <p:pic>
        <p:nvPicPr>
          <p:cNvPr id="44035" name="Picture 4"/>
          <p:cNvPicPr>
            <a:picLocks noChangeAspect="1"/>
          </p:cNvPicPr>
          <p:nvPr/>
        </p:nvPicPr>
        <p:blipFill>
          <a:blip r:embed="rId3"/>
          <a:stretch>
            <a:fillRect/>
          </a:stretch>
        </p:blipFill>
        <p:spPr>
          <a:xfrm>
            <a:off x="4788024" y="404664"/>
            <a:ext cx="4138304" cy="1440160"/>
          </a:xfrm>
          <a:prstGeom prst="rect">
            <a:avLst/>
          </a:prstGeom>
          <a:noFill/>
          <a:ln w="9525">
            <a:noFill/>
          </a:ln>
        </p:spPr>
      </p:pic>
      <p:sp>
        <p:nvSpPr>
          <p:cNvPr id="44036"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44037" name="灯片编号占位符 2"/>
          <p:cNvSpPr txBox="1">
            <a:spLocks noGrp="1"/>
          </p:cNvSpPr>
          <p:nvPr>
            <p:ph type="sldNum" sz="quarter" idx="12"/>
          </p:nvPr>
        </p:nvSpPr>
        <p:spPr>
          <a:xfrm>
            <a:off x="7020560" y="6229350"/>
            <a:ext cx="2133600" cy="476250"/>
          </a:xfrm>
        </p:spPr>
        <p:txBody>
          <a:bodyPr/>
          <a:lstStyle/>
          <a:p>
            <a:pPr marL="0" indent="0" algn="r" eaLnBrk="1" hangingPunct="1">
              <a:spcBef>
                <a:spcPct val="0"/>
              </a:spcBef>
              <a:buNone/>
            </a:pPr>
            <a:fld id="{9A0DB2DC-4C9A-4742-B13C-FB6460FD3503}" type="slidenum">
              <a:rPr lang="en-US" altLang="zh-CN" sz="1400" dirty="0"/>
              <a:t>29</a:t>
            </a:fld>
            <a:endParaRPr lang="en-US" altLang="zh-CN" sz="1400" dirty="0"/>
          </a:p>
        </p:txBody>
      </p:sp>
      <p:pic>
        <p:nvPicPr>
          <p:cNvPr id="44038" name="图片 3"/>
          <p:cNvPicPr>
            <a:picLocks noChangeAspect="1"/>
          </p:cNvPicPr>
          <p:nvPr/>
        </p:nvPicPr>
        <p:blipFill>
          <a:blip r:embed="rId4"/>
          <a:stretch>
            <a:fillRect/>
          </a:stretch>
        </p:blipFill>
        <p:spPr>
          <a:xfrm>
            <a:off x="539552" y="2708920"/>
            <a:ext cx="570154" cy="648017"/>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title"/>
          </p:nvPr>
        </p:nvSpPr>
        <p:spPr/>
        <p:txBody>
          <a:bodyPr wrap="square" lIns="91440" tIns="45720" rIns="91440" bIns="45720" anchor="ctr" anchorCtr="0"/>
          <a:lstStyle/>
          <a:p>
            <a:pPr eaLnBrk="1" hangingPunct="1"/>
            <a:r>
              <a:rPr lang="zh-CN" altLang="en-US" dirty="0">
                <a:solidFill>
                  <a:schemeClr val="hlink"/>
                </a:solidFill>
              </a:rPr>
              <a:t>教材及参考书目</a:t>
            </a:r>
          </a:p>
        </p:txBody>
      </p:sp>
      <p:sp>
        <p:nvSpPr>
          <p:cNvPr id="7170" name="Rectangle 5"/>
          <p:cNvSpPr>
            <a:spLocks noGrp="1"/>
          </p:cNvSpPr>
          <p:nvPr>
            <p:ph idx="1"/>
          </p:nvPr>
        </p:nvSpPr>
        <p:spPr/>
        <p:txBody>
          <a:bodyPr wrap="square" lIns="91440" tIns="45720" rIns="91440" bIns="45720" anchor="t" anchorCtr="0"/>
          <a:lstStyle/>
          <a:p>
            <a:pPr eaLnBrk="1" hangingPunct="1"/>
            <a:r>
              <a:rPr lang="en-US" altLang="zh-CN" dirty="0"/>
              <a:t>《</a:t>
            </a:r>
            <a:r>
              <a:rPr lang="zh-CN" altLang="en-US" dirty="0"/>
              <a:t>交互设计</a:t>
            </a:r>
            <a:r>
              <a:rPr lang="en-US" altLang="zh-CN" dirty="0"/>
              <a:t>——</a:t>
            </a:r>
            <a:r>
              <a:rPr lang="zh-CN" altLang="en-US" dirty="0"/>
              <a:t>超越人机交互</a:t>
            </a:r>
            <a:r>
              <a:rPr lang="en-US" altLang="zh-CN" dirty="0"/>
              <a:t>》</a:t>
            </a:r>
            <a:r>
              <a:rPr lang="zh-CN" altLang="en-US" dirty="0"/>
              <a:t>，</a:t>
            </a:r>
          </a:p>
          <a:p>
            <a:pPr eaLnBrk="1" hangingPunct="1"/>
            <a:r>
              <a:rPr lang="zh-CN" altLang="en-US" dirty="0"/>
              <a:t>本教材的网站为</a:t>
            </a:r>
            <a:r>
              <a:rPr lang="en-US" altLang="zh-CN" dirty="0">
                <a:solidFill>
                  <a:srgbClr val="FF6600"/>
                </a:solidFill>
              </a:rPr>
              <a:t>www.ID-Book.com </a:t>
            </a:r>
            <a:r>
              <a:rPr lang="en-US" altLang="zh-CN" dirty="0"/>
              <a:t>(</a:t>
            </a:r>
            <a:r>
              <a:rPr lang="zh-CN" altLang="en-US" dirty="0"/>
              <a:t>英文</a:t>
            </a:r>
            <a:r>
              <a:rPr lang="en-US" altLang="zh-CN" dirty="0"/>
              <a:t>)</a:t>
            </a:r>
          </a:p>
          <a:p>
            <a:pPr eaLnBrk="1" hangingPunct="1"/>
            <a:endParaRPr lang="en-US" altLang="zh-CN" dirty="0"/>
          </a:p>
          <a:p>
            <a:pPr eaLnBrk="1" hangingPunct="1"/>
            <a:endParaRPr lang="en-US" altLang="zh-CN" dirty="0"/>
          </a:p>
        </p:txBody>
      </p:sp>
      <p:sp>
        <p:nvSpPr>
          <p:cNvPr id="2" name="页脚占位符 1"/>
          <p:cNvSpPr>
            <a:spLocks noGrp="1"/>
          </p:cNvSpPr>
          <p:nvPr>
            <p:ph type="ftr" sz="quarter" idx="10"/>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3" name="灯片编号占位符 2"/>
          <p:cNvSpPr>
            <a:spLocks noGrp="1"/>
          </p:cNvSpPr>
          <p:nvPr>
            <p:ph type="sldNum" sz="quarter" idx="11"/>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pitchFamily="34" charset="0"/>
              </a:rPr>
              <a:t>3</a:t>
            </a:fld>
            <a:endParaRPr lang="en-US" altLang="zh-CN" sz="1200" dirty="0">
              <a:latin typeface="Arial Black" panose="020B0A04020102020204" pitchFamily="34" charset="0"/>
            </a:endParaRPr>
          </a:p>
        </p:txBody>
      </p:sp>
      <p:pic>
        <p:nvPicPr>
          <p:cNvPr id="3" name="图片 2"/>
          <p:cNvPicPr>
            <a:picLocks noChangeAspect="1"/>
          </p:cNvPicPr>
          <p:nvPr/>
        </p:nvPicPr>
        <p:blipFill>
          <a:blip r:embed="rId2"/>
          <a:stretch>
            <a:fillRect/>
          </a:stretch>
        </p:blipFill>
        <p:spPr>
          <a:xfrm>
            <a:off x="3124200" y="3281680"/>
            <a:ext cx="2601595" cy="342392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p:cNvSpPr>
          <p:nvPr>
            <p:ph idx="1"/>
          </p:nvPr>
        </p:nvSpPr>
        <p:spPr>
          <a:xfrm>
            <a:off x="0" y="548640"/>
            <a:ext cx="8978900" cy="3657600"/>
          </a:xfrm>
        </p:spPr>
        <p:txBody>
          <a:bodyPr vert="horz" wrap="square" lIns="91440" tIns="45720" rIns="91440" bIns="45720" anchor="t" anchorCtr="0"/>
          <a:lstStyle/>
          <a:p>
            <a:pPr lvl="1" eaLnBrk="1" hangingPunct="1">
              <a:buNone/>
            </a:pPr>
            <a:r>
              <a:rPr lang="en-US" altLang="zh-CN" dirty="0"/>
              <a:t>•  </a:t>
            </a:r>
            <a:r>
              <a:rPr lang="zh-CN" altLang="en-US" b="1" dirty="0">
                <a:solidFill>
                  <a:srgbClr val="C00000"/>
                </a:solidFill>
              </a:rPr>
              <a:t>直接操作</a:t>
            </a:r>
          </a:p>
          <a:p>
            <a:pPr lvl="2" eaLnBrk="1" hangingPunct="1"/>
            <a:r>
              <a:rPr lang="zh-CN" altLang="en-US" dirty="0"/>
              <a:t>一个简单解释是</a:t>
            </a:r>
            <a:r>
              <a:rPr lang="zh-CN" altLang="en-US" dirty="0">
                <a:latin typeface="Arial" panose="020B0604020202020204" pitchFamily="34" charset="0"/>
              </a:rPr>
              <a:t>“</a:t>
            </a:r>
            <a:r>
              <a:rPr lang="en-US" altLang="zh-CN" dirty="0"/>
              <a:t>Do It Directly Yourself</a:t>
            </a:r>
            <a:r>
              <a:rPr lang="en-US" altLang="zh-CN" dirty="0">
                <a:latin typeface="Arial" panose="020B0604020202020204" pitchFamily="34" charset="0"/>
              </a:rPr>
              <a:t>”</a:t>
            </a:r>
            <a:endParaRPr lang="en-US" altLang="zh-CN" dirty="0"/>
          </a:p>
          <a:p>
            <a:pPr lvl="2" eaLnBrk="1" hangingPunct="1"/>
            <a:r>
              <a:rPr lang="zh-CN" altLang="en-US" dirty="0"/>
              <a:t>直接参与：有一种直接作用于任务相关的对象的感觉</a:t>
            </a:r>
          </a:p>
          <a:p>
            <a:pPr lvl="2" eaLnBrk="1" hangingPunct="1"/>
            <a:r>
              <a:rPr lang="zh-CN" altLang="en-US" dirty="0"/>
              <a:t>直接反馈：操作的结果立即呈现给用户</a:t>
            </a:r>
          </a:p>
          <a:p>
            <a:pPr lvl="2" eaLnBrk="1" hangingPunct="1"/>
            <a:r>
              <a:rPr lang="zh-CN" altLang="en-US" dirty="0"/>
              <a:t>直接距离：没有中介，界面行为类似于物理世界行为</a:t>
            </a:r>
          </a:p>
        </p:txBody>
      </p:sp>
      <p:pic>
        <p:nvPicPr>
          <p:cNvPr id="46083" name="Picture 4"/>
          <p:cNvPicPr>
            <a:picLocks noChangeAspect="1"/>
          </p:cNvPicPr>
          <p:nvPr/>
        </p:nvPicPr>
        <p:blipFill>
          <a:blip r:embed="rId3"/>
          <a:stretch>
            <a:fillRect/>
          </a:stretch>
        </p:blipFill>
        <p:spPr>
          <a:xfrm>
            <a:off x="4196080" y="3088005"/>
            <a:ext cx="4803775" cy="3547745"/>
          </a:xfrm>
          <a:prstGeom prst="rect">
            <a:avLst/>
          </a:prstGeom>
          <a:noFill/>
          <a:ln w="9525">
            <a:noFill/>
          </a:ln>
        </p:spPr>
      </p:pic>
      <p:sp>
        <p:nvSpPr>
          <p:cNvPr id="46084"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46085" name="灯片编号占位符 2"/>
          <p:cNvSpPr txBox="1">
            <a:spLocks noGrp="1"/>
          </p:cNvSpPr>
          <p:nvPr>
            <p:ph type="sldNum" sz="quarter" idx="12"/>
          </p:nvPr>
        </p:nvSpPr>
        <p:spPr>
          <a:xfrm>
            <a:off x="6948805" y="6248400"/>
            <a:ext cx="2133600" cy="476250"/>
          </a:xfrm>
        </p:spPr>
        <p:txBody>
          <a:bodyPr/>
          <a:lstStyle/>
          <a:p>
            <a:pPr marL="0" indent="0" algn="r" eaLnBrk="1" hangingPunct="1">
              <a:spcBef>
                <a:spcPct val="0"/>
              </a:spcBef>
              <a:buNone/>
            </a:pPr>
            <a:fld id="{9A0DB2DC-4C9A-4742-B13C-FB6460FD3503}" type="slidenum">
              <a:rPr lang="en-US" altLang="zh-CN" sz="1400" dirty="0"/>
              <a:t>30</a:t>
            </a:fld>
            <a:endParaRPr lang="en-US" altLang="zh-CN"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p:cNvSpPr>
          <p:nvPr>
            <p:ph idx="1"/>
          </p:nvPr>
        </p:nvSpPr>
        <p:spPr>
          <a:xfrm>
            <a:off x="685800" y="693738"/>
            <a:ext cx="8134350" cy="5903912"/>
          </a:xfrm>
        </p:spPr>
        <p:txBody>
          <a:bodyPr vert="horz" wrap="square" lIns="91440" tIns="45720" rIns="91440" bIns="45720" anchor="t" anchorCtr="0"/>
          <a:lstStyle/>
          <a:p>
            <a:pPr eaLnBrk="1" hangingPunct="1">
              <a:lnSpc>
                <a:spcPct val="90000"/>
              </a:lnSpc>
            </a:pPr>
            <a:r>
              <a:rPr lang="zh-CN" altLang="en-US" b="1" dirty="0">
                <a:solidFill>
                  <a:srgbClr val="0033CC"/>
                </a:solidFill>
              </a:rPr>
              <a:t>填表界面</a:t>
            </a:r>
          </a:p>
          <a:p>
            <a:pPr lvl="1" eaLnBrk="1" hangingPunct="1">
              <a:lnSpc>
                <a:spcPct val="90000"/>
              </a:lnSpc>
              <a:buNone/>
            </a:pPr>
            <a:r>
              <a:rPr lang="zh-CN" altLang="en-US" dirty="0"/>
              <a:t> </a:t>
            </a:r>
            <a:r>
              <a:rPr lang="en-US" altLang="zh-CN" dirty="0"/>
              <a:t>- </a:t>
            </a:r>
            <a:r>
              <a:rPr lang="zh-CN" altLang="en-US" dirty="0"/>
              <a:t>获取信息</a:t>
            </a:r>
          </a:p>
          <a:p>
            <a:pPr lvl="1" eaLnBrk="1" hangingPunct="1">
              <a:lnSpc>
                <a:spcPct val="90000"/>
              </a:lnSpc>
              <a:buNone/>
            </a:pPr>
            <a:r>
              <a:rPr lang="zh-CN" altLang="en-US" dirty="0"/>
              <a:t> </a:t>
            </a:r>
            <a:r>
              <a:rPr lang="en-US" altLang="zh-CN" dirty="0"/>
              <a:t>- </a:t>
            </a:r>
            <a:r>
              <a:rPr lang="zh-CN" altLang="en-US" dirty="0"/>
              <a:t>准确的数据是什么，格式等</a:t>
            </a:r>
          </a:p>
          <a:p>
            <a:pPr eaLnBrk="1" hangingPunct="1">
              <a:lnSpc>
                <a:spcPct val="90000"/>
              </a:lnSpc>
            </a:pPr>
            <a:r>
              <a:rPr lang="zh-CN" altLang="en-US" b="1" dirty="0">
                <a:solidFill>
                  <a:srgbClr val="0033CC"/>
                </a:solidFill>
              </a:rPr>
              <a:t>问答界面</a:t>
            </a:r>
            <a:r>
              <a:rPr lang="zh-CN" altLang="en-US" dirty="0"/>
              <a:t>（向导）</a:t>
            </a:r>
          </a:p>
          <a:p>
            <a:pPr eaLnBrk="1" hangingPunct="1">
              <a:lnSpc>
                <a:spcPct val="90000"/>
              </a:lnSpc>
              <a:buNone/>
            </a:pPr>
            <a:r>
              <a:rPr lang="zh-CN" altLang="en-US" dirty="0"/>
              <a:t>     </a:t>
            </a:r>
            <a:r>
              <a:rPr lang="en-US" altLang="zh-CN" dirty="0"/>
              <a:t>- </a:t>
            </a:r>
            <a:r>
              <a:rPr lang="zh-CN" altLang="en-US" sz="2400" dirty="0"/>
              <a:t>创建程序或系统环境</a:t>
            </a:r>
          </a:p>
          <a:p>
            <a:pPr eaLnBrk="1" hangingPunct="1">
              <a:lnSpc>
                <a:spcPct val="90000"/>
              </a:lnSpc>
            </a:pPr>
            <a:r>
              <a:rPr lang="en-US" altLang="zh-CN" b="1" dirty="0">
                <a:solidFill>
                  <a:srgbClr val="0033CC"/>
                </a:solidFill>
              </a:rPr>
              <a:t>point-and-click</a:t>
            </a:r>
            <a:r>
              <a:rPr lang="zh-CN" altLang="en-US" b="1" dirty="0">
                <a:solidFill>
                  <a:srgbClr val="0033CC"/>
                </a:solidFill>
              </a:rPr>
              <a:t>界面</a:t>
            </a:r>
          </a:p>
          <a:p>
            <a:pPr eaLnBrk="1" hangingPunct="1">
              <a:lnSpc>
                <a:spcPct val="90000"/>
              </a:lnSpc>
              <a:buNone/>
            </a:pPr>
            <a:r>
              <a:rPr lang="zh-CN" altLang="en-US" dirty="0"/>
              <a:t>     </a:t>
            </a:r>
            <a:r>
              <a:rPr lang="en-US" altLang="zh-CN" dirty="0"/>
              <a:t>- </a:t>
            </a:r>
            <a:r>
              <a:rPr lang="en-US" altLang="zh-CN" sz="2400" b="1" dirty="0">
                <a:solidFill>
                  <a:srgbClr val="C00000"/>
                </a:solidFill>
              </a:rPr>
              <a:t>Hypertext</a:t>
            </a:r>
            <a:r>
              <a:rPr lang="zh-CN" altLang="en-US" sz="2400" dirty="0"/>
              <a:t>和</a:t>
            </a:r>
            <a:r>
              <a:rPr lang="en-US" altLang="zh-CN" sz="2400" b="1" dirty="0">
                <a:solidFill>
                  <a:srgbClr val="C00000"/>
                </a:solidFill>
              </a:rPr>
              <a:t>World Wide Web</a:t>
            </a:r>
          </a:p>
          <a:p>
            <a:pPr eaLnBrk="1" hangingPunct="1">
              <a:lnSpc>
                <a:spcPct val="90000"/>
              </a:lnSpc>
              <a:buNone/>
            </a:pPr>
            <a:endParaRPr lang="zh-CN" altLang="en-US" b="1" dirty="0"/>
          </a:p>
          <a:p>
            <a:pPr eaLnBrk="1" hangingPunct="1">
              <a:lnSpc>
                <a:spcPct val="90000"/>
              </a:lnSpc>
              <a:buNone/>
            </a:pPr>
            <a:r>
              <a:rPr lang="zh-CN" altLang="en-US" dirty="0"/>
              <a:t>   </a:t>
            </a:r>
          </a:p>
        </p:txBody>
      </p:sp>
      <p:sp>
        <p:nvSpPr>
          <p:cNvPr id="48131" name="AutoShape 4" descr="http://img3.imgtn.bdimg.com/it/u=2358514712,278598253&amp;fm=26&amp;gp=0.jpg"/>
          <p:cNvSpPr>
            <a:spLocks noChangeAspect="1"/>
          </p:cNvSpPr>
          <p:nvPr/>
        </p:nvSpPr>
        <p:spPr>
          <a:xfrm>
            <a:off x="160338" y="-144462"/>
            <a:ext cx="304800" cy="304800"/>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48132" name="AutoShape 8" descr="http://img3.imgtn.bdimg.com/it/u=2358514712,278598253&amp;fm=26&amp;gp=0.jpg"/>
          <p:cNvSpPr>
            <a:spLocks noChangeAspect="1"/>
          </p:cNvSpPr>
          <p:nvPr/>
        </p:nvSpPr>
        <p:spPr>
          <a:xfrm>
            <a:off x="160338" y="-144462"/>
            <a:ext cx="304800" cy="304800"/>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48133" name="AutoShape 10" descr="http://img3.imgtn.bdimg.com/it/u=2358514712,278598253&amp;fm=26&amp;gp=0.jpg"/>
          <p:cNvSpPr>
            <a:spLocks noChangeAspect="1"/>
          </p:cNvSpPr>
          <p:nvPr/>
        </p:nvSpPr>
        <p:spPr>
          <a:xfrm>
            <a:off x="160338" y="-144462"/>
            <a:ext cx="304800" cy="304800"/>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48134" name="AutoShape 12" descr="http://img3.imgtn.bdimg.com/it/u=2358514712,278598253&amp;fm=26&amp;gp=0.jpg"/>
          <p:cNvSpPr>
            <a:spLocks noChangeAspect="1"/>
          </p:cNvSpPr>
          <p:nvPr/>
        </p:nvSpPr>
        <p:spPr>
          <a:xfrm>
            <a:off x="160338" y="-144462"/>
            <a:ext cx="304800" cy="304800"/>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48135" name="Picture 14" descr="https://timgsa.baidu.com/timg?image&amp;quality=80&amp;size=b9999_10000&amp;sec=1503981549682&amp;di=bb99a44e749befd887a8c14587d9b12f&amp;imgtype=0&amp;src=http%3A%2F%2Fp7.qhimg.com%2Ft019fb849e1a636ebfe.jpg"/>
          <p:cNvPicPr>
            <a:picLocks noChangeAspect="1"/>
          </p:cNvPicPr>
          <p:nvPr/>
        </p:nvPicPr>
        <p:blipFill>
          <a:blip r:embed="rId3"/>
          <a:stretch>
            <a:fillRect/>
          </a:stretch>
        </p:blipFill>
        <p:spPr>
          <a:xfrm>
            <a:off x="4355783" y="4220528"/>
            <a:ext cx="4133850" cy="2514600"/>
          </a:xfrm>
          <a:prstGeom prst="rect">
            <a:avLst/>
          </a:prstGeom>
          <a:noFill/>
          <a:ln w="9525">
            <a:noFill/>
          </a:ln>
        </p:spPr>
      </p:pic>
      <p:sp>
        <p:nvSpPr>
          <p:cNvPr id="48136"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48137" name="灯片编号占位符 2"/>
          <p:cNvSpPr txBox="1">
            <a:spLocks noGrp="1"/>
          </p:cNvSpPr>
          <p:nvPr>
            <p:ph type="sldNum" sz="quarter" idx="12"/>
          </p:nvPr>
        </p:nvSpPr>
        <p:spPr>
          <a:xfrm>
            <a:off x="7092315" y="6309360"/>
            <a:ext cx="2133600" cy="476250"/>
          </a:xfrm>
        </p:spPr>
        <p:txBody>
          <a:bodyPr/>
          <a:lstStyle/>
          <a:p>
            <a:pPr marL="0" indent="0" algn="r" eaLnBrk="1" hangingPunct="1">
              <a:spcBef>
                <a:spcPct val="0"/>
              </a:spcBef>
              <a:buNone/>
            </a:pPr>
            <a:fld id="{9A0DB2DC-4C9A-4742-B13C-FB6460FD3503}" type="slidenum">
              <a:rPr lang="en-US" altLang="zh-CN" sz="1400" dirty="0"/>
              <a:t>31</a:t>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698">
                                            <p:txEl>
                                              <p:pRg st="6" end="6"/>
                                            </p:txEl>
                                          </p:spTgt>
                                        </p:tgtEl>
                                        <p:attrNameLst>
                                          <p:attrName>style.visibility</p:attrName>
                                        </p:attrNameLst>
                                      </p:cBhvr>
                                      <p:to>
                                        <p:strVal val="visible"/>
                                      </p:to>
                                    </p:set>
                                    <p:animEffect transition="in" filter="blinds(horizontal)">
                                      <p:cBhvr>
                                        <p:cTn id="7" dur="500"/>
                                        <p:tgtEl>
                                          <p:spTgt spid="296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p:cNvSpPr>
          <p:nvPr>
            <p:ph idx="1"/>
          </p:nvPr>
        </p:nvSpPr>
        <p:spPr>
          <a:xfrm>
            <a:off x="685800" y="692150"/>
            <a:ext cx="7772400" cy="4594225"/>
          </a:xfrm>
        </p:spPr>
        <p:txBody>
          <a:bodyPr vert="horz" wrap="square" lIns="91440" tIns="45720" rIns="91440" bIns="45720" anchor="t" anchorCtr="0"/>
          <a:lstStyle/>
          <a:p>
            <a:pPr eaLnBrk="1" hangingPunct="1">
              <a:lnSpc>
                <a:spcPct val="110000"/>
              </a:lnSpc>
            </a:pPr>
            <a:r>
              <a:rPr lang="zh-CN" altLang="en-US" b="1" dirty="0">
                <a:solidFill>
                  <a:srgbClr val="C00000"/>
                </a:solidFill>
              </a:rPr>
              <a:t>鼠标</a:t>
            </a:r>
          </a:p>
          <a:p>
            <a:pPr eaLnBrk="1" hangingPunct="1"/>
            <a:r>
              <a:rPr lang="en-US" altLang="zh-CN" sz="2400" dirty="0"/>
              <a:t>1963</a:t>
            </a:r>
            <a:r>
              <a:rPr lang="zh-CN" altLang="en-US" sz="2400" dirty="0"/>
              <a:t>年，由美国斯坦福研究所的</a:t>
            </a:r>
            <a:r>
              <a:rPr lang="en-US" altLang="zh-CN" sz="2400" dirty="0"/>
              <a:t>Douglas Engelbart</a:t>
            </a:r>
            <a:r>
              <a:rPr lang="zh-CN" altLang="en-US" sz="2400" dirty="0"/>
              <a:t>发明。他预言鼠标器比其他输入设备都好，并在超文本系统、导航工具方面做出了杰出成果，而获</a:t>
            </a:r>
            <a:r>
              <a:rPr lang="en-US" altLang="zh-CN" sz="2400" dirty="0"/>
              <a:t>1997</a:t>
            </a:r>
            <a:r>
              <a:rPr lang="zh-CN" altLang="en-US" sz="2400" dirty="0"/>
              <a:t>年</a:t>
            </a:r>
            <a:r>
              <a:rPr lang="en-US" altLang="zh-CN" sz="2400" dirty="0"/>
              <a:t>ACM</a:t>
            </a:r>
            <a:r>
              <a:rPr lang="zh-CN" altLang="en-US" sz="2400" dirty="0"/>
              <a:t>图灵奖。</a:t>
            </a:r>
          </a:p>
          <a:p>
            <a:pPr eaLnBrk="1" hangingPunct="1">
              <a:buNone/>
            </a:pPr>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r>
              <a:rPr lang="zh-CN" altLang="en-US" sz="2400" dirty="0"/>
              <a:t>随着人们对鼠标的准确度、灵敏度、舒适度的要求增加，光电鼠标、激光鼠标、蓝牙鼠标相继问世。</a:t>
            </a:r>
          </a:p>
        </p:txBody>
      </p:sp>
      <p:pic>
        <p:nvPicPr>
          <p:cNvPr id="50179" name="Picture 5"/>
          <p:cNvPicPr>
            <a:picLocks noChangeAspect="1"/>
          </p:cNvPicPr>
          <p:nvPr/>
        </p:nvPicPr>
        <p:blipFill>
          <a:blip r:embed="rId3"/>
          <a:stretch>
            <a:fillRect/>
          </a:stretch>
        </p:blipFill>
        <p:spPr>
          <a:xfrm>
            <a:off x="3336925" y="2852738"/>
            <a:ext cx="5267325" cy="1447800"/>
          </a:xfrm>
          <a:prstGeom prst="rect">
            <a:avLst/>
          </a:prstGeom>
          <a:noFill/>
          <a:ln w="9525">
            <a:noFill/>
          </a:ln>
        </p:spPr>
      </p:pic>
      <p:pic>
        <p:nvPicPr>
          <p:cNvPr id="50180" name="Picture 6"/>
          <p:cNvPicPr>
            <a:picLocks noChangeAspect="1"/>
          </p:cNvPicPr>
          <p:nvPr/>
        </p:nvPicPr>
        <p:blipFill>
          <a:blip r:embed="rId4"/>
          <a:stretch>
            <a:fillRect/>
          </a:stretch>
        </p:blipFill>
        <p:spPr>
          <a:xfrm>
            <a:off x="1116013" y="2851150"/>
            <a:ext cx="2270125" cy="2449513"/>
          </a:xfrm>
          <a:prstGeom prst="rect">
            <a:avLst/>
          </a:prstGeom>
          <a:noFill/>
          <a:ln w="9525">
            <a:noFill/>
          </a:ln>
        </p:spPr>
      </p:pic>
      <p:sp>
        <p:nvSpPr>
          <p:cNvPr id="50181"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50182" name="灯片编号占位符 2"/>
          <p:cNvSpPr txBox="1">
            <a:spLocks noGrp="1"/>
          </p:cNvSpPr>
          <p:nvPr>
            <p:ph type="sldNum" sz="quarter" idx="12"/>
          </p:nvPr>
        </p:nvSpPr>
        <p:spPr>
          <a:xfrm>
            <a:off x="6948170" y="6309360"/>
            <a:ext cx="2133600" cy="476250"/>
          </a:xfrm>
        </p:spPr>
        <p:txBody>
          <a:bodyPr/>
          <a:lstStyle/>
          <a:p>
            <a:pPr marL="0" indent="0" algn="r" eaLnBrk="1" hangingPunct="1">
              <a:spcBef>
                <a:spcPct val="0"/>
              </a:spcBef>
              <a:buNone/>
            </a:pPr>
            <a:fld id="{9A0DB2DC-4C9A-4742-B13C-FB6460FD3503}" type="slidenum">
              <a:rPr lang="en-US" altLang="zh-CN" sz="1400" dirty="0"/>
              <a:t>32</a:t>
            </a:fld>
            <a:endParaRPr lang="en-US" altLang="zh-CN"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p:cNvSpPr>
          <p:nvPr>
            <p:ph idx="1"/>
          </p:nvPr>
        </p:nvSpPr>
        <p:spPr>
          <a:xfrm>
            <a:off x="468313" y="476250"/>
            <a:ext cx="7696200" cy="5257800"/>
          </a:xfrm>
        </p:spPr>
        <p:txBody>
          <a:bodyPr vert="horz" wrap="square" lIns="91440" tIns="45720" rIns="91440" bIns="45720" anchor="t" anchorCtr="0"/>
          <a:lstStyle/>
          <a:p>
            <a:pPr eaLnBrk="1" hangingPunct="1"/>
            <a:r>
              <a:rPr lang="zh-CN" altLang="en-US" sz="2400" dirty="0"/>
              <a:t>多点触控技术的出现，促使苹果公司于 </a:t>
            </a:r>
            <a:r>
              <a:rPr lang="en-US" altLang="zh-CN" sz="2400" dirty="0"/>
              <a:t>2009 </a:t>
            </a:r>
            <a:r>
              <a:rPr lang="zh-CN" altLang="en-US" sz="2400" dirty="0"/>
              <a:t>年推出新鼠标 </a:t>
            </a:r>
            <a:r>
              <a:rPr lang="en-US" altLang="zh-CN" sz="2400" dirty="0"/>
              <a:t>Magic Mouse</a:t>
            </a:r>
            <a:r>
              <a:rPr lang="zh-CN" altLang="en-US" sz="2400" dirty="0"/>
              <a:t>。</a:t>
            </a:r>
          </a:p>
          <a:p>
            <a:pPr eaLnBrk="1" hangingPunct="1"/>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r>
              <a:rPr lang="zh-CN" altLang="en-US" sz="2400" b="1" dirty="0">
                <a:solidFill>
                  <a:srgbClr val="0033CC"/>
                </a:solidFill>
              </a:rPr>
              <a:t>触摸屏技术、多点触控技术</a:t>
            </a:r>
          </a:p>
          <a:p>
            <a:pPr eaLnBrk="1" hangingPunct="1">
              <a:buNone/>
            </a:pPr>
            <a:r>
              <a:rPr lang="zh-CN" altLang="en-US" dirty="0"/>
              <a:t>    </a:t>
            </a:r>
            <a:r>
              <a:rPr lang="en-US" altLang="zh-CN" dirty="0"/>
              <a:t>- </a:t>
            </a:r>
            <a:r>
              <a:rPr lang="zh-CN" altLang="en-US" sz="2400" dirty="0"/>
              <a:t>从发展趋势来看，多点触控技术会往大尺寸屏幕的相关领域靠近，用于展览展示、互动会议、商场以及娱乐等场合。 </a:t>
            </a:r>
          </a:p>
          <a:p>
            <a:pPr eaLnBrk="1" hangingPunct="1"/>
            <a:endParaRPr lang="en-US" altLang="zh-CN" sz="2400" dirty="0"/>
          </a:p>
        </p:txBody>
      </p:sp>
      <p:pic>
        <p:nvPicPr>
          <p:cNvPr id="52227" name="Picture 4"/>
          <p:cNvPicPr>
            <a:picLocks noChangeAspect="1"/>
          </p:cNvPicPr>
          <p:nvPr/>
        </p:nvPicPr>
        <p:blipFill>
          <a:blip r:embed="rId3"/>
          <a:stretch>
            <a:fillRect/>
          </a:stretch>
        </p:blipFill>
        <p:spPr>
          <a:xfrm>
            <a:off x="1217613" y="1341438"/>
            <a:ext cx="5875337" cy="1604962"/>
          </a:xfrm>
          <a:prstGeom prst="rect">
            <a:avLst/>
          </a:prstGeom>
          <a:noFill/>
          <a:ln w="9525">
            <a:noFill/>
          </a:ln>
        </p:spPr>
      </p:pic>
      <p:pic>
        <p:nvPicPr>
          <p:cNvPr id="52228" name="Picture 5"/>
          <p:cNvPicPr>
            <a:picLocks noChangeAspect="1"/>
          </p:cNvPicPr>
          <p:nvPr/>
        </p:nvPicPr>
        <p:blipFill>
          <a:blip r:embed="rId4"/>
          <a:stretch>
            <a:fillRect/>
          </a:stretch>
        </p:blipFill>
        <p:spPr>
          <a:xfrm>
            <a:off x="1042988" y="4724400"/>
            <a:ext cx="6419850" cy="1765300"/>
          </a:xfrm>
          <a:prstGeom prst="rect">
            <a:avLst/>
          </a:prstGeom>
          <a:noFill/>
          <a:ln w="9525">
            <a:noFill/>
          </a:ln>
        </p:spPr>
      </p:pic>
      <p:sp>
        <p:nvSpPr>
          <p:cNvPr id="52229"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52230" name="灯片编号占位符 2"/>
          <p:cNvSpPr txBox="1">
            <a:spLocks noGrp="1"/>
          </p:cNvSpPr>
          <p:nvPr>
            <p:ph type="sldNum" sz="quarter" idx="12"/>
          </p:nvPr>
        </p:nvSpPr>
        <p:spPr>
          <a:xfrm>
            <a:off x="7010400" y="6309360"/>
            <a:ext cx="2133600" cy="476250"/>
          </a:xfrm>
        </p:spPr>
        <p:txBody>
          <a:bodyPr/>
          <a:lstStyle/>
          <a:p>
            <a:pPr marL="0" indent="0" algn="r" eaLnBrk="1" hangingPunct="1">
              <a:spcBef>
                <a:spcPct val="0"/>
              </a:spcBef>
              <a:buNone/>
            </a:pPr>
            <a:fld id="{9A0DB2DC-4C9A-4742-B13C-FB6460FD3503}" type="slidenum">
              <a:rPr lang="en-US" altLang="zh-CN" sz="1400" dirty="0"/>
              <a:t>33</a:t>
            </a:fld>
            <a:endParaRPr lang="en-US" altLang="zh-CN"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5"/>
          <p:cNvPicPr>
            <a:picLocks noChangeAspect="1"/>
          </p:cNvPicPr>
          <p:nvPr/>
        </p:nvPicPr>
        <p:blipFill>
          <a:blip r:embed="rId3"/>
          <a:stretch>
            <a:fillRect/>
          </a:stretch>
        </p:blipFill>
        <p:spPr>
          <a:xfrm>
            <a:off x="1425575" y="476250"/>
            <a:ext cx="6170613" cy="5727700"/>
          </a:xfrm>
          <a:prstGeom prst="rect">
            <a:avLst/>
          </a:prstGeom>
          <a:noFill/>
          <a:ln w="9525">
            <a:noFill/>
          </a:ln>
        </p:spPr>
      </p:pic>
      <p:sp>
        <p:nvSpPr>
          <p:cNvPr id="54275"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54276" name="灯片编号占位符 2"/>
          <p:cNvSpPr txBox="1">
            <a:spLocks noGrp="1"/>
          </p:cNvSpPr>
          <p:nvPr>
            <p:ph type="sldNum" sz="quarter" idx="12"/>
          </p:nvPr>
        </p:nvSpPr>
        <p:spPr>
          <a:xfrm>
            <a:off x="6948170" y="6245225"/>
            <a:ext cx="2133600" cy="476250"/>
          </a:xfrm>
        </p:spPr>
        <p:txBody>
          <a:bodyPr/>
          <a:lstStyle/>
          <a:p>
            <a:pPr marL="0" indent="0" algn="r" eaLnBrk="1" hangingPunct="1">
              <a:spcBef>
                <a:spcPct val="0"/>
              </a:spcBef>
              <a:buNone/>
            </a:pPr>
            <a:fld id="{9A0DB2DC-4C9A-4742-B13C-FB6460FD3503}" type="slidenum">
              <a:rPr lang="en-US" altLang="zh-CN" sz="1400" dirty="0"/>
              <a:t>34</a:t>
            </a:fld>
            <a:endParaRPr lang="en-US" altLang="zh-CN"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p:cNvSpPr>
          <p:nvPr>
            <p:ph idx="1"/>
          </p:nvPr>
        </p:nvSpPr>
        <p:spPr>
          <a:xfrm>
            <a:off x="-612775" y="1412875"/>
            <a:ext cx="8929688" cy="3657600"/>
          </a:xfrm>
        </p:spPr>
        <p:txBody>
          <a:bodyPr vert="horz" wrap="square" lIns="91440" tIns="45720" rIns="91440" bIns="45720" anchor="t" anchorCtr="0"/>
          <a:lstStyle/>
          <a:p>
            <a:pPr lvl="2" eaLnBrk="1" hangingPunct="1"/>
            <a:r>
              <a:rPr lang="zh-CN" altLang="en-US" sz="2400" dirty="0"/>
              <a:t>随着虚拟现实、移动计算、无处不在计算等技术的飞速发展，自然和谐的人机交互方式得到了一定的发展。基于语音、手写体、姿势、视线跟踪、表情等输入手段的多通道交互是其主要特点，其目的是使人能以</a:t>
            </a:r>
            <a:r>
              <a:rPr lang="zh-CN" altLang="en-US" sz="2400" b="1" dirty="0">
                <a:solidFill>
                  <a:srgbClr val="C00000"/>
                </a:solidFill>
              </a:rPr>
              <a:t>声音、动作、表情</a:t>
            </a:r>
            <a:r>
              <a:rPr lang="zh-CN" altLang="en-US" sz="2400" dirty="0"/>
              <a:t>等</a:t>
            </a:r>
            <a:r>
              <a:rPr lang="zh-CN" altLang="en-US" sz="2400" b="1" dirty="0">
                <a:solidFill>
                  <a:srgbClr val="C00000"/>
                </a:solidFill>
              </a:rPr>
              <a:t>自然方式进行交互</a:t>
            </a:r>
            <a:r>
              <a:rPr lang="zh-CN" altLang="en-US" sz="2400" dirty="0"/>
              <a:t>操作。</a:t>
            </a:r>
          </a:p>
          <a:p>
            <a:pPr eaLnBrk="1" hangingPunct="1"/>
            <a:endParaRPr lang="en-US" altLang="zh-CN" sz="2400" dirty="0"/>
          </a:p>
        </p:txBody>
      </p:sp>
      <p:grpSp>
        <p:nvGrpSpPr>
          <p:cNvPr id="56323" name="组合 18"/>
          <p:cNvGrpSpPr/>
          <p:nvPr/>
        </p:nvGrpSpPr>
        <p:grpSpPr>
          <a:xfrm>
            <a:off x="2249488" y="3298825"/>
            <a:ext cx="2590800" cy="1816100"/>
            <a:chOff x="4786314" y="3143248"/>
            <a:chExt cx="2590800" cy="1816104"/>
          </a:xfrm>
        </p:grpSpPr>
        <p:sp>
          <p:nvSpPr>
            <p:cNvPr id="56340" name="Rectangle 18"/>
            <p:cNvSpPr/>
            <p:nvPr/>
          </p:nvSpPr>
          <p:spPr>
            <a:xfrm>
              <a:off x="4786314" y="3143248"/>
              <a:ext cx="25908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800" dirty="0">
                  <a:solidFill>
                    <a:srgbClr val="C00000"/>
                  </a:solidFill>
                  <a:latin typeface="Tahoma" panose="020B0604030504040204" pitchFamily="34" charset="0"/>
                  <a:ea typeface="黑体" panose="02010609060101010101" charset="-122"/>
                </a:rPr>
                <a:t>语音交互设备</a:t>
              </a:r>
            </a:p>
          </p:txBody>
        </p:sp>
        <p:pic>
          <p:nvPicPr>
            <p:cNvPr id="56341" name="Picture 19" descr="01s"/>
            <p:cNvPicPr>
              <a:picLocks noChangeAspect="1"/>
            </p:cNvPicPr>
            <p:nvPr/>
          </p:nvPicPr>
          <p:blipFill>
            <a:blip r:embed="rId3"/>
            <a:stretch>
              <a:fillRect/>
            </a:stretch>
          </p:blipFill>
          <p:spPr>
            <a:xfrm>
              <a:off x="5214942" y="3714752"/>
              <a:ext cx="1660525" cy="1244600"/>
            </a:xfrm>
            <a:prstGeom prst="rect">
              <a:avLst/>
            </a:prstGeom>
            <a:noFill/>
            <a:ln w="9525">
              <a:noFill/>
            </a:ln>
          </p:spPr>
        </p:pic>
      </p:grpSp>
      <p:grpSp>
        <p:nvGrpSpPr>
          <p:cNvPr id="56324" name="组合 19"/>
          <p:cNvGrpSpPr/>
          <p:nvPr/>
        </p:nvGrpSpPr>
        <p:grpSpPr>
          <a:xfrm>
            <a:off x="611188" y="3754438"/>
            <a:ext cx="1911350" cy="2279650"/>
            <a:chOff x="3214678" y="4286256"/>
            <a:chExt cx="2209800" cy="2571744"/>
          </a:xfrm>
        </p:grpSpPr>
        <p:pic>
          <p:nvPicPr>
            <p:cNvPr id="56338" name="Picture 21" descr="17"/>
            <p:cNvPicPr>
              <a:picLocks noChangeAspect="1"/>
            </p:cNvPicPr>
            <p:nvPr/>
          </p:nvPicPr>
          <p:blipFill>
            <a:blip r:embed="rId4"/>
            <a:stretch>
              <a:fillRect/>
            </a:stretch>
          </p:blipFill>
          <p:spPr>
            <a:xfrm>
              <a:off x="3214678" y="4772025"/>
              <a:ext cx="2209800" cy="2085975"/>
            </a:xfrm>
            <a:prstGeom prst="rect">
              <a:avLst/>
            </a:prstGeom>
            <a:noFill/>
            <a:ln w="9525">
              <a:noFill/>
            </a:ln>
          </p:spPr>
        </p:pic>
        <p:sp>
          <p:nvSpPr>
            <p:cNvPr id="56339" name="Rectangle 22"/>
            <p:cNvSpPr/>
            <p:nvPr/>
          </p:nvSpPr>
          <p:spPr>
            <a:xfrm>
              <a:off x="3414722" y="4286256"/>
              <a:ext cx="1800220" cy="4572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800" dirty="0">
                  <a:solidFill>
                    <a:srgbClr val="C00000"/>
                  </a:solidFill>
                  <a:latin typeface="Tahoma" panose="020B0604030504040204" pitchFamily="34" charset="0"/>
                  <a:ea typeface="黑体" panose="02010609060101010101" charset="-122"/>
                </a:rPr>
                <a:t>视觉交互设备</a:t>
              </a:r>
            </a:p>
          </p:txBody>
        </p:sp>
      </p:grpSp>
      <p:grpSp>
        <p:nvGrpSpPr>
          <p:cNvPr id="56325" name="组合 22"/>
          <p:cNvGrpSpPr/>
          <p:nvPr/>
        </p:nvGrpSpPr>
        <p:grpSpPr>
          <a:xfrm>
            <a:off x="6410325" y="3870325"/>
            <a:ext cx="2071688" cy="2214563"/>
            <a:chOff x="7072330" y="4643446"/>
            <a:chExt cx="2071670" cy="2214554"/>
          </a:xfrm>
        </p:grpSpPr>
        <p:sp>
          <p:nvSpPr>
            <p:cNvPr id="56336" name="Rectangle 23"/>
            <p:cNvSpPr/>
            <p:nvPr/>
          </p:nvSpPr>
          <p:spPr>
            <a:xfrm>
              <a:off x="7072330" y="4643446"/>
              <a:ext cx="2071670" cy="557218"/>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800" dirty="0">
                  <a:solidFill>
                    <a:srgbClr val="C00000"/>
                  </a:solidFill>
                  <a:latin typeface="Tahoma" panose="020B0604030504040204" pitchFamily="34" charset="0"/>
                  <a:ea typeface="黑体" panose="02010609060101010101" charset="-122"/>
                </a:rPr>
                <a:t>虚拟环境中的交互设备 </a:t>
              </a:r>
            </a:p>
          </p:txBody>
        </p:sp>
        <p:pic>
          <p:nvPicPr>
            <p:cNvPr id="56337" name="Picture 24" descr="iwb_zoom"/>
            <p:cNvPicPr>
              <a:picLocks noChangeAspect="1"/>
            </p:cNvPicPr>
            <p:nvPr/>
          </p:nvPicPr>
          <p:blipFill>
            <a:blip r:embed="rId5"/>
            <a:stretch>
              <a:fillRect/>
            </a:stretch>
          </p:blipFill>
          <p:spPr>
            <a:xfrm>
              <a:off x="7072330" y="5221287"/>
              <a:ext cx="2071670" cy="1636713"/>
            </a:xfrm>
            <a:prstGeom prst="rect">
              <a:avLst/>
            </a:prstGeom>
            <a:noFill/>
            <a:ln w="9525">
              <a:noFill/>
            </a:ln>
          </p:spPr>
        </p:pic>
      </p:grpSp>
      <p:grpSp>
        <p:nvGrpSpPr>
          <p:cNvPr id="56326" name="组合 20"/>
          <p:cNvGrpSpPr/>
          <p:nvPr/>
        </p:nvGrpSpPr>
        <p:grpSpPr>
          <a:xfrm>
            <a:off x="4610100" y="4094163"/>
            <a:ext cx="1878013" cy="1990725"/>
            <a:chOff x="6705600" y="1428736"/>
            <a:chExt cx="1878615" cy="1990739"/>
          </a:xfrm>
        </p:grpSpPr>
        <p:pic>
          <p:nvPicPr>
            <p:cNvPr id="56334" name="Picture 26" descr="cyberglasp"/>
            <p:cNvPicPr>
              <a:picLocks noChangeAspect="1"/>
            </p:cNvPicPr>
            <p:nvPr/>
          </p:nvPicPr>
          <p:blipFill>
            <a:blip r:embed="rId6"/>
            <a:stretch>
              <a:fillRect/>
            </a:stretch>
          </p:blipFill>
          <p:spPr>
            <a:xfrm>
              <a:off x="6705600" y="1905000"/>
              <a:ext cx="1752600" cy="1514475"/>
            </a:xfrm>
            <a:prstGeom prst="rect">
              <a:avLst/>
            </a:prstGeom>
            <a:noFill/>
            <a:ln w="9525">
              <a:noFill/>
            </a:ln>
          </p:spPr>
        </p:pic>
        <p:sp>
          <p:nvSpPr>
            <p:cNvPr id="56335" name="Rectangle 27"/>
            <p:cNvSpPr/>
            <p:nvPr/>
          </p:nvSpPr>
          <p:spPr>
            <a:xfrm>
              <a:off x="6783963" y="1428736"/>
              <a:ext cx="1800252" cy="5334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800" dirty="0">
                  <a:solidFill>
                    <a:srgbClr val="C00000"/>
                  </a:solidFill>
                  <a:latin typeface="Tahoma" panose="020B0604030504040204" pitchFamily="34" charset="0"/>
                  <a:ea typeface="黑体" panose="02010609060101010101" charset="-122"/>
                </a:rPr>
                <a:t>触觉交互设备</a:t>
              </a:r>
            </a:p>
          </p:txBody>
        </p:sp>
      </p:grpSp>
      <p:grpSp>
        <p:nvGrpSpPr>
          <p:cNvPr id="56327" name="组合 21"/>
          <p:cNvGrpSpPr/>
          <p:nvPr/>
        </p:nvGrpSpPr>
        <p:grpSpPr>
          <a:xfrm>
            <a:off x="2681288" y="5026025"/>
            <a:ext cx="1928812" cy="1714500"/>
            <a:chOff x="0" y="5143512"/>
            <a:chExt cx="1928794" cy="1714488"/>
          </a:xfrm>
        </p:grpSpPr>
        <p:sp>
          <p:nvSpPr>
            <p:cNvPr id="56332" name="Rectangle 2"/>
            <p:cNvSpPr txBox="1"/>
            <p:nvPr/>
          </p:nvSpPr>
          <p:spPr>
            <a:xfrm>
              <a:off x="0" y="5143512"/>
              <a:ext cx="1928794" cy="484185"/>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1800" dirty="0">
                  <a:solidFill>
                    <a:srgbClr val="C00000"/>
                  </a:solidFill>
                </a:rPr>
                <a:t>笔式交互设备</a:t>
              </a:r>
            </a:p>
          </p:txBody>
        </p:sp>
        <p:pic>
          <p:nvPicPr>
            <p:cNvPr id="56333" name="Picture 17"/>
            <p:cNvPicPr/>
            <p:nvPr/>
          </p:nvPicPr>
          <p:blipFill>
            <a:blip r:embed="rId7"/>
            <a:stretch>
              <a:fillRect/>
            </a:stretch>
          </p:blipFill>
          <p:spPr>
            <a:xfrm>
              <a:off x="0" y="5562600"/>
              <a:ext cx="1800225" cy="1295400"/>
            </a:xfrm>
            <a:prstGeom prst="rect">
              <a:avLst/>
            </a:prstGeom>
            <a:noFill/>
            <a:ln w="9525" cap="flat" cmpd="sng">
              <a:solidFill>
                <a:srgbClr val="080808"/>
              </a:solidFill>
              <a:prstDash val="solid"/>
              <a:miter/>
              <a:headEnd type="none" w="med" len="med"/>
              <a:tailEnd type="none" w="med" len="med"/>
            </a:ln>
          </p:spPr>
        </p:pic>
      </p:grpSp>
      <p:sp>
        <p:nvSpPr>
          <p:cNvPr id="56328" name="Rectangle 20"/>
          <p:cNvSpPr>
            <a:spLocks noGrp="1"/>
          </p:cNvSpPr>
          <p:nvPr>
            <p:ph type="title"/>
          </p:nvPr>
        </p:nvSpPr>
        <p:spPr>
          <a:xfrm>
            <a:off x="2390775" y="227330"/>
            <a:ext cx="5523865" cy="734695"/>
          </a:xfrm>
        </p:spPr>
        <p:txBody>
          <a:bodyPr vert="horz" wrap="square" lIns="91440" tIns="45720" rIns="91440" bIns="45720" anchor="b" anchorCtr="0"/>
          <a:lstStyle/>
          <a:p>
            <a:pPr eaLnBrk="1" hangingPunct="1"/>
            <a:r>
              <a:rPr lang="zh-CN" altLang="en-US" sz="3200" b="1" dirty="0"/>
              <a:t>四、自然用户界面阶段</a:t>
            </a:r>
          </a:p>
        </p:txBody>
      </p:sp>
      <p:sp>
        <p:nvSpPr>
          <p:cNvPr id="56329"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56330" name="灯片编号占位符 2"/>
          <p:cNvSpPr txBox="1">
            <a:spLocks noGrp="1"/>
          </p:cNvSpPr>
          <p:nvPr>
            <p:ph type="sldNum" sz="quarter" idx="12"/>
          </p:nvPr>
        </p:nvSpPr>
        <p:spPr>
          <a:xfrm>
            <a:off x="6948805" y="6245225"/>
            <a:ext cx="2133600" cy="476250"/>
          </a:xfrm>
        </p:spPr>
        <p:txBody>
          <a:bodyPr/>
          <a:lstStyle/>
          <a:p>
            <a:pPr marL="0" indent="0" algn="r" eaLnBrk="1" hangingPunct="1">
              <a:spcBef>
                <a:spcPct val="0"/>
              </a:spcBef>
              <a:buNone/>
            </a:pPr>
            <a:fld id="{9A0DB2DC-4C9A-4742-B13C-FB6460FD3503}" type="slidenum">
              <a:rPr lang="en-US" altLang="zh-CN" sz="1400" dirty="0"/>
              <a:t>35</a:t>
            </a:fld>
            <a:endParaRPr lang="en-US" altLang="zh-CN" sz="1400" dirty="0"/>
          </a:p>
        </p:txBody>
      </p:sp>
      <p:sp>
        <p:nvSpPr>
          <p:cNvPr id="3" name="文本框 2"/>
          <p:cNvSpPr txBox="1"/>
          <p:nvPr/>
        </p:nvSpPr>
        <p:spPr>
          <a:xfrm>
            <a:off x="317500" y="815975"/>
            <a:ext cx="4721225" cy="800100"/>
          </a:xfrm>
          <a:prstGeom prst="rect">
            <a:avLst/>
          </a:prstGeom>
          <a:noFill/>
        </p:spPr>
        <p:txBody>
          <a:bodyPr>
            <a:spAutoFit/>
          </a:bodyPr>
          <a:lstStyle/>
          <a:p>
            <a:pPr marR="0" defTabSz="914400" eaLnBrk="1" hangingPunct="1">
              <a:buClrTx/>
              <a:buSzTx/>
              <a:buFont typeface="Arial" panose="020B0604020202020204" pitchFamily="34" charset="0"/>
              <a:buNone/>
              <a:defRPr/>
            </a:pPr>
            <a:r>
              <a:rPr kumimoji="0" lang="en-US" altLang="zh-CN" sz="2800" kern="1200" cap="none" spc="0" normalizeH="0" baseline="0" noProof="0" dirty="0">
                <a:latin typeface="Comic Sans MS" panose="030F0702030302020204" pitchFamily="66" charset="0"/>
                <a:ea typeface="宋体" panose="02010600030101010101" pitchFamily="2" charset="-122"/>
                <a:cs typeface="+mn-cs"/>
              </a:rPr>
              <a:t>1.</a:t>
            </a:r>
            <a:r>
              <a:rPr kumimoji="0" lang="zh-CN" altLang="en-US" sz="2800" b="1" kern="100" cap="none" spc="0" normalizeH="0" baseline="0" noProof="0" dirty="0">
                <a:latin typeface="楷体" panose="02010609060101010101" pitchFamily="49" charset="-122"/>
                <a:ea typeface="楷体" panose="02010609060101010101" pitchFamily="49" charset="-122"/>
                <a:cs typeface="Times New Roman" panose="02020603050405020304" pitchFamily="18" charset="0"/>
              </a:rPr>
              <a:t>自然用户界面简介</a:t>
            </a:r>
            <a:endParaRPr kumimoji="0" lang="zh-CN" altLang="en-US" sz="2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eaLnBrk="1" hangingPunct="1">
              <a:buClrTx/>
              <a:buSzTx/>
              <a:buFont typeface="Arial" panose="020B0604020202020204" pitchFamily="34" charset="0"/>
              <a:buNone/>
              <a:defRPr/>
            </a:pPr>
            <a:endParaRPr kumimoji="0" lang="zh-CN" altLang="en-US" kern="1200" cap="none" spc="0" normalizeH="0" baseline="0" noProof="0" dirty="0">
              <a:latin typeface="Comic Sans MS" panose="030F0702030302020204" pitchFamily="66" charset="0"/>
              <a:ea typeface="宋体" panose="0201060003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p:cNvSpPr>
          <p:nvPr>
            <p:ph idx="1"/>
          </p:nvPr>
        </p:nvSpPr>
        <p:spPr>
          <a:xfrm>
            <a:off x="685800" y="1052513"/>
            <a:ext cx="7696200" cy="5805487"/>
          </a:xfrm>
        </p:spPr>
        <p:txBody>
          <a:bodyPr vert="horz" wrap="square" lIns="91440" tIns="45720" rIns="91440" bIns="45720" anchor="t" anchorCtr="0"/>
          <a:lstStyle/>
          <a:p>
            <a:pPr eaLnBrk="1" hangingPunct="1"/>
            <a:r>
              <a:rPr lang="zh-CN" altLang="en-US" dirty="0">
                <a:solidFill>
                  <a:srgbClr val="0033CC"/>
                </a:solidFill>
              </a:rPr>
              <a:t>虚拟现实</a:t>
            </a:r>
            <a:r>
              <a:rPr lang="en-US" altLang="zh-CN" dirty="0">
                <a:solidFill>
                  <a:srgbClr val="0033CC"/>
                </a:solidFill>
              </a:rPr>
              <a:t>(virtual reality</a:t>
            </a:r>
            <a:r>
              <a:rPr lang="zh-CN" altLang="en-US" dirty="0">
                <a:solidFill>
                  <a:srgbClr val="0033CC"/>
                </a:solidFill>
              </a:rPr>
              <a:t>，</a:t>
            </a:r>
            <a:r>
              <a:rPr lang="en-US" altLang="zh-CN" dirty="0">
                <a:solidFill>
                  <a:srgbClr val="0033CC"/>
                </a:solidFill>
              </a:rPr>
              <a:t>VR)</a:t>
            </a:r>
            <a:r>
              <a:rPr lang="zh-CN" altLang="en-US" dirty="0">
                <a:solidFill>
                  <a:srgbClr val="0033CC"/>
                </a:solidFill>
              </a:rPr>
              <a:t>：</a:t>
            </a:r>
          </a:p>
          <a:p>
            <a:pPr eaLnBrk="1" hangingPunct="1"/>
            <a:r>
              <a:rPr lang="zh-CN" altLang="en-US" dirty="0"/>
              <a:t>利用电脑模拟产生一个三维空间的虚拟世界，提供使用者关于视觉、听觉、触觉等感官的模拟，让使用者如同身临其境一般，可以及时地、没有限制地观察三维空间内的事物。（</a:t>
            </a:r>
            <a:r>
              <a:rPr lang="en-US" altLang="zh-CN" dirty="0">
                <a:solidFill>
                  <a:srgbClr val="0033CC"/>
                </a:solidFill>
              </a:rPr>
              <a:t>video</a:t>
            </a:r>
            <a:r>
              <a:rPr lang="zh-CN" altLang="en-US" dirty="0"/>
              <a:t>）</a:t>
            </a:r>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buNone/>
            </a:pPr>
            <a:r>
              <a:rPr lang="zh-CN" altLang="en-US" dirty="0"/>
              <a:t>      </a:t>
            </a:r>
          </a:p>
        </p:txBody>
      </p:sp>
      <p:pic>
        <p:nvPicPr>
          <p:cNvPr id="58371" name="Picture 4"/>
          <p:cNvPicPr>
            <a:picLocks noChangeAspect="1"/>
          </p:cNvPicPr>
          <p:nvPr/>
        </p:nvPicPr>
        <p:blipFill>
          <a:blip r:embed="rId3"/>
          <a:stretch>
            <a:fillRect/>
          </a:stretch>
        </p:blipFill>
        <p:spPr>
          <a:xfrm>
            <a:off x="-36195" y="4289743"/>
            <a:ext cx="5400675" cy="2157412"/>
          </a:xfrm>
          <a:prstGeom prst="rect">
            <a:avLst/>
          </a:prstGeom>
          <a:noFill/>
          <a:ln w="9525">
            <a:noFill/>
          </a:ln>
        </p:spPr>
      </p:pic>
      <p:sp>
        <p:nvSpPr>
          <p:cNvPr id="58372" name="页脚占位符 1"/>
          <p:cNvSpPr txBox="1">
            <a:spLocks noGrp="1"/>
          </p:cNvSpPr>
          <p:nvPr>
            <p:ph type="ftr" sz="quarter" idx="11"/>
          </p:nvPr>
        </p:nvSpPr>
        <p:spPr>
          <a:xfrm>
            <a:off x="2404745" y="6248400"/>
            <a:ext cx="2895600" cy="457200"/>
          </a:xfrm>
        </p:spPr>
        <p:txBody>
          <a:bodyPr/>
          <a:lstStyle/>
          <a:p>
            <a:pPr marL="0" indent="0" algn="ctr" eaLnBrk="1" hangingPunct="1">
              <a:spcBef>
                <a:spcPct val="0"/>
              </a:spcBef>
              <a:buNone/>
            </a:pPr>
            <a:endParaRPr lang="en-US" altLang="zh-CN" sz="1400" dirty="0"/>
          </a:p>
        </p:txBody>
      </p:sp>
      <p:sp>
        <p:nvSpPr>
          <p:cNvPr id="58373" name="灯片编号占位符 2"/>
          <p:cNvSpPr txBox="1">
            <a:spLocks noGrp="1"/>
          </p:cNvSpPr>
          <p:nvPr>
            <p:ph type="sldNum" sz="quarter" idx="12"/>
          </p:nvPr>
        </p:nvSpPr>
        <p:spPr>
          <a:xfrm>
            <a:off x="7010400" y="6309360"/>
            <a:ext cx="2133600" cy="476250"/>
          </a:xfrm>
        </p:spPr>
        <p:txBody>
          <a:bodyPr/>
          <a:lstStyle/>
          <a:p>
            <a:pPr marL="0" indent="0" algn="r" eaLnBrk="1" hangingPunct="1">
              <a:spcBef>
                <a:spcPct val="0"/>
              </a:spcBef>
              <a:buNone/>
            </a:pPr>
            <a:fld id="{9A0DB2DC-4C9A-4742-B13C-FB6460FD3503}" type="slidenum">
              <a:rPr lang="en-US" altLang="zh-CN" sz="1400" dirty="0"/>
              <a:t>36</a:t>
            </a:fld>
            <a:endParaRPr lang="en-US" altLang="zh-CN" sz="1400" dirty="0"/>
          </a:p>
        </p:txBody>
      </p:sp>
      <p:pic>
        <p:nvPicPr>
          <p:cNvPr id="2" name="图片 1"/>
          <p:cNvPicPr>
            <a:picLocks noChangeAspect="1"/>
          </p:cNvPicPr>
          <p:nvPr/>
        </p:nvPicPr>
        <p:blipFill>
          <a:blip r:embed="rId4"/>
          <a:stretch>
            <a:fillRect/>
          </a:stretch>
        </p:blipFill>
        <p:spPr>
          <a:xfrm>
            <a:off x="5364480" y="4372610"/>
            <a:ext cx="3749040" cy="19367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p:cNvSpPr>
          <p:nvPr>
            <p:ph idx="1"/>
          </p:nvPr>
        </p:nvSpPr>
        <p:spPr>
          <a:xfrm>
            <a:off x="395605" y="635000"/>
            <a:ext cx="8673465" cy="3657600"/>
          </a:xfrm>
        </p:spPr>
        <p:txBody>
          <a:bodyPr vert="horz" wrap="square" lIns="91440" tIns="45720" rIns="91440" bIns="45720" anchor="t" anchorCtr="0"/>
          <a:lstStyle/>
          <a:p>
            <a:pPr eaLnBrk="1" hangingPunct="1"/>
            <a:r>
              <a:rPr lang="zh-CN" altLang="en-US" dirty="0">
                <a:solidFill>
                  <a:srgbClr val="0033CC"/>
                </a:solidFill>
              </a:rPr>
              <a:t>无处不在（或普适）计算</a:t>
            </a:r>
            <a:r>
              <a:rPr lang="zh-CN" altLang="en-US" dirty="0"/>
              <a:t>（ </a:t>
            </a:r>
            <a:r>
              <a:rPr lang="en-US" altLang="zh-CN" dirty="0"/>
              <a:t>90</a:t>
            </a:r>
            <a:r>
              <a:rPr lang="en-US" altLang="zh-CN" dirty="0">
                <a:latin typeface="Arial" panose="020B0604020202020204" pitchFamily="34" charset="0"/>
              </a:rPr>
              <a:t>’</a:t>
            </a:r>
            <a:r>
              <a:rPr lang="en-US" altLang="zh-CN" dirty="0"/>
              <a:t>s</a:t>
            </a:r>
            <a:r>
              <a:rPr lang="en-US" altLang="zh-CN" dirty="0">
                <a:latin typeface="Arial" panose="020B0604020202020204" pitchFamily="34" charset="0"/>
              </a:rPr>
              <a:t>—</a:t>
            </a:r>
            <a:r>
              <a:rPr lang="zh-CN" altLang="en-US" dirty="0"/>
              <a:t>至今）</a:t>
            </a:r>
          </a:p>
          <a:p>
            <a:pPr lvl="1" eaLnBrk="1" hangingPunct="1">
              <a:lnSpc>
                <a:spcPct val="120000"/>
              </a:lnSpc>
            </a:pPr>
            <a:r>
              <a:rPr lang="zh-CN" altLang="en-US" dirty="0"/>
              <a:t>不存在一个定义，只有奠基人</a:t>
            </a:r>
            <a:r>
              <a:rPr lang="en-US" altLang="zh-CN" dirty="0"/>
              <a:t>M. Weiser</a:t>
            </a:r>
            <a:r>
              <a:rPr lang="zh-CN" altLang="en-US" dirty="0"/>
              <a:t>的格言</a:t>
            </a:r>
          </a:p>
          <a:p>
            <a:pPr lvl="2" eaLnBrk="1" hangingPunct="1">
              <a:lnSpc>
                <a:spcPct val="120000"/>
              </a:lnSpc>
            </a:pPr>
            <a:r>
              <a:rPr lang="en-US" altLang="zh-CN" sz="1800" dirty="0"/>
              <a:t>The most profound technologies are those that disappear. They weave themselves into the fabric of everyday life until they are indistinguishable from it.</a:t>
            </a:r>
            <a:r>
              <a:rPr lang="zh-CN" altLang="en-US" sz="1400" dirty="0"/>
              <a:t>最深刻的技术是那些已经消失的技术。他们把自己编织进日常生活的结构中，直到无法与之区分。</a:t>
            </a:r>
            <a:endParaRPr lang="en-US" altLang="zh-CN" sz="1400" dirty="0"/>
          </a:p>
          <a:p>
            <a:pPr lvl="1" eaLnBrk="1" hangingPunct="1">
              <a:lnSpc>
                <a:spcPct val="120000"/>
              </a:lnSpc>
            </a:pPr>
            <a:r>
              <a:rPr lang="zh-CN" altLang="en-US" sz="1400" dirty="0"/>
              <a:t>实例：</a:t>
            </a:r>
          </a:p>
        </p:txBody>
      </p:sp>
      <p:pic>
        <p:nvPicPr>
          <p:cNvPr id="60419" name="Picture 5" descr="https://imgsa.baidu.com/baike/c0%3Dbaike80%2C5%2C5%2C80%2C26/sign=489a090dad4bd11310c0bf603bc6cf6a/023b5bb5c9ea15ceb6dc0d77b6003af33a87b29a.jpg"/>
          <p:cNvPicPr>
            <a:picLocks noChangeAspect="1"/>
          </p:cNvPicPr>
          <p:nvPr/>
        </p:nvPicPr>
        <p:blipFill>
          <a:blip r:embed="rId3"/>
          <a:stretch>
            <a:fillRect/>
          </a:stretch>
        </p:blipFill>
        <p:spPr>
          <a:xfrm>
            <a:off x="1079500" y="3357563"/>
            <a:ext cx="3492500" cy="3143250"/>
          </a:xfrm>
          <a:prstGeom prst="rect">
            <a:avLst/>
          </a:prstGeom>
          <a:noFill/>
          <a:ln w="9525">
            <a:noFill/>
          </a:ln>
        </p:spPr>
      </p:pic>
      <p:pic>
        <p:nvPicPr>
          <p:cNvPr id="60420" name="Picture 6"/>
          <p:cNvPicPr>
            <a:picLocks noChangeAspect="1"/>
          </p:cNvPicPr>
          <p:nvPr/>
        </p:nvPicPr>
        <p:blipFill>
          <a:blip r:embed="rId4"/>
          <a:stretch>
            <a:fillRect/>
          </a:stretch>
        </p:blipFill>
        <p:spPr>
          <a:xfrm>
            <a:off x="5723890" y="4154805"/>
            <a:ext cx="2277110" cy="2630170"/>
          </a:xfrm>
          <a:prstGeom prst="rect">
            <a:avLst/>
          </a:prstGeom>
          <a:noFill/>
          <a:ln w="9525">
            <a:noFill/>
          </a:ln>
        </p:spPr>
      </p:pic>
      <p:sp>
        <p:nvSpPr>
          <p:cNvPr id="60421"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60422" name="灯片编号占位符 2"/>
          <p:cNvSpPr txBox="1">
            <a:spLocks noGrp="1"/>
          </p:cNvSpPr>
          <p:nvPr>
            <p:ph type="sldNum" sz="quarter" idx="12"/>
          </p:nvPr>
        </p:nvSpPr>
        <p:spPr>
          <a:xfrm>
            <a:off x="6948170" y="6381750"/>
            <a:ext cx="2133600" cy="476250"/>
          </a:xfrm>
        </p:spPr>
        <p:txBody>
          <a:bodyPr/>
          <a:lstStyle/>
          <a:p>
            <a:pPr marL="0" indent="0" algn="r" eaLnBrk="1" hangingPunct="1">
              <a:spcBef>
                <a:spcPct val="0"/>
              </a:spcBef>
              <a:buNone/>
            </a:pPr>
            <a:fld id="{9A0DB2DC-4C9A-4742-B13C-FB6460FD3503}" type="slidenum">
              <a:rPr lang="en-US" altLang="zh-CN" sz="1400" dirty="0"/>
              <a:t>37</a:t>
            </a:fld>
            <a:endParaRPr lang="en-US" altLang="zh-CN"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vert="horz" wrap="square" lIns="91440" tIns="45720" rIns="91440" bIns="45720" anchor="b" anchorCtr="0"/>
          <a:lstStyle/>
          <a:p>
            <a:endParaRPr lang="zh-CN" altLang="en-US" dirty="0"/>
          </a:p>
        </p:txBody>
      </p:sp>
      <p:sp>
        <p:nvSpPr>
          <p:cNvPr id="62467" name="内容占位符 2"/>
          <p:cNvSpPr>
            <a:spLocks noGrp="1"/>
          </p:cNvSpPr>
          <p:nvPr>
            <p:ph idx="1"/>
          </p:nvPr>
        </p:nvSpPr>
        <p:spPr/>
        <p:txBody>
          <a:bodyPr vert="horz" wrap="square" lIns="91440" tIns="45720" rIns="91440" bIns="45720" anchor="t" anchorCtr="0"/>
          <a:lstStyle/>
          <a:p>
            <a:endParaRPr lang="zh-CN" altLang="en-US" dirty="0"/>
          </a:p>
        </p:txBody>
      </p:sp>
      <p:pic>
        <p:nvPicPr>
          <p:cNvPr id="62468" name="Picture 2"/>
          <p:cNvPicPr>
            <a:picLocks noChangeAspect="1"/>
          </p:cNvPicPr>
          <p:nvPr/>
        </p:nvPicPr>
        <p:blipFill>
          <a:blip r:embed="rId3"/>
          <a:stretch>
            <a:fillRect/>
          </a:stretch>
        </p:blipFill>
        <p:spPr>
          <a:xfrm>
            <a:off x="804863" y="1071563"/>
            <a:ext cx="6673850" cy="4500562"/>
          </a:xfrm>
          <a:prstGeom prst="rect">
            <a:avLst/>
          </a:prstGeom>
          <a:noFill/>
          <a:ln w="9525">
            <a:noFill/>
          </a:ln>
        </p:spPr>
      </p:pic>
      <p:sp>
        <p:nvSpPr>
          <p:cNvPr id="62469"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62470" name="灯片编号占位符 2"/>
          <p:cNvSpPr txBox="1">
            <a:spLocks noGrp="1"/>
          </p:cNvSpPr>
          <p:nvPr>
            <p:ph type="sldNum" sz="quarter" idx="12"/>
          </p:nvPr>
        </p:nvSpPr>
        <p:spPr>
          <a:xfrm>
            <a:off x="7020560" y="6381115"/>
            <a:ext cx="2133600" cy="476250"/>
          </a:xfrm>
        </p:spPr>
        <p:txBody>
          <a:bodyPr/>
          <a:lstStyle/>
          <a:p>
            <a:pPr marL="0" indent="0" algn="r" eaLnBrk="1" hangingPunct="1">
              <a:spcBef>
                <a:spcPct val="0"/>
              </a:spcBef>
              <a:buNone/>
            </a:pPr>
            <a:fld id="{9A0DB2DC-4C9A-4742-B13C-FB6460FD3503}" type="slidenum">
              <a:rPr lang="en-US" altLang="zh-CN" sz="1400" dirty="0"/>
              <a:t>38</a:t>
            </a:fld>
            <a:endParaRPr lang="en-US" altLang="zh-CN"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3"/>
          <p:cNvSpPr>
            <a:spLocks noGrp="1" noChangeArrowheads="1"/>
          </p:cNvSpPr>
          <p:nvPr>
            <p:ph idx="1"/>
          </p:nvPr>
        </p:nvSpPr>
        <p:spPr>
          <a:xfrm>
            <a:off x="539750" y="635000"/>
            <a:ext cx="7696200" cy="6034088"/>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2800" b="0" i="0" u="none" strike="noStrike" kern="0" cap="none" spc="0" normalizeH="0" baseline="0" noProof="0" dirty="0">
                <a:ln>
                  <a:noFill/>
                </a:ln>
                <a:solidFill>
                  <a:srgbClr val="0033CC"/>
                </a:solidFill>
                <a:effectLst/>
                <a:uLnTx/>
                <a:uFillTx/>
                <a:latin typeface="+mn-lt"/>
                <a:ea typeface="+mn-ea"/>
                <a:cs typeface="+mn-cs"/>
              </a:rPr>
              <a:t>2. </a:t>
            </a:r>
            <a:r>
              <a:rPr kumimoji="0" lang="zh-CN" altLang="en-US" sz="2800" b="0" i="0" u="none" strike="noStrike" kern="0" cap="none" spc="0" normalizeH="0" baseline="0" noProof="0" dirty="0">
                <a:ln>
                  <a:noFill/>
                </a:ln>
                <a:solidFill>
                  <a:srgbClr val="0033CC"/>
                </a:solidFill>
                <a:effectLst/>
                <a:uLnTx/>
                <a:uFillTx/>
                <a:latin typeface="+mn-lt"/>
                <a:ea typeface="+mn-ea"/>
                <a:cs typeface="+mn-cs"/>
              </a:rPr>
              <a:t>移动计算技术（</a:t>
            </a:r>
            <a:r>
              <a:rPr kumimoji="0" lang="en-US" altLang="zh-CN" sz="2800" b="0" i="0" u="none" strike="noStrike" kern="0" cap="none" spc="0" normalizeH="0" baseline="0" noProof="0" dirty="0">
                <a:ln>
                  <a:noFill/>
                </a:ln>
                <a:solidFill>
                  <a:srgbClr val="0033CC"/>
                </a:solidFill>
                <a:effectLst/>
                <a:uLnTx/>
                <a:uFillTx/>
                <a:latin typeface="+mn-lt"/>
                <a:ea typeface="+mn-ea"/>
                <a:cs typeface="+mn-cs"/>
              </a:rPr>
              <a:t>2000 </a:t>
            </a:r>
            <a:r>
              <a:rPr kumimoji="0" lang="en-US" altLang="zh-CN" sz="2800" b="0" i="0" u="none" strike="noStrike" kern="0" cap="none" spc="0" normalizeH="0" baseline="0" noProof="0" dirty="0">
                <a:ln>
                  <a:noFill/>
                </a:ln>
                <a:solidFill>
                  <a:srgbClr val="0033CC"/>
                </a:solidFill>
                <a:effectLst/>
                <a:uLnTx/>
                <a:uFillTx/>
                <a:latin typeface="Arial" panose="020B0604020202020204" pitchFamily="34" charset="0"/>
                <a:ea typeface="+mn-ea"/>
                <a:cs typeface="+mn-cs"/>
              </a:rPr>
              <a:t>—</a:t>
            </a:r>
            <a:r>
              <a:rPr kumimoji="0" lang="zh-CN" altLang="en-US" sz="2800" b="0" i="0" u="none" strike="noStrike" kern="0" cap="none" spc="0" normalizeH="0" baseline="0" noProof="0" dirty="0">
                <a:ln>
                  <a:noFill/>
                </a:ln>
                <a:solidFill>
                  <a:srgbClr val="0033CC"/>
                </a:solidFill>
                <a:effectLst/>
                <a:uLnTx/>
                <a:uFillTx/>
                <a:latin typeface="+mn-lt"/>
                <a:ea typeface="+mn-ea"/>
                <a:cs typeface="+mn-cs"/>
              </a:rPr>
              <a:t>至今）</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C00000"/>
                </a:solidFill>
                <a:effectLst/>
                <a:uLnTx/>
                <a:uFillTx/>
                <a:latin typeface="+mn-lt"/>
                <a:ea typeface="+mn-ea"/>
              </a:rPr>
              <a:t>移动计算将用来解决什么问题？</a:t>
            </a:r>
          </a:p>
          <a:p>
            <a:pPr marL="1143000" marR="0" lvl="2" indent="-22860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rPr>
              <a:t>计算技术的发展拓广了对用户任务的支持范围</a:t>
            </a:r>
          </a:p>
          <a:p>
            <a:pPr marL="1600200" marR="0" lvl="3" indent="-22860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rPr>
              <a:t>主机时代</a:t>
            </a:r>
            <a:r>
              <a:rPr kumimoji="0" lang="zh-CN" altLang="en-US" sz="2000" b="0" i="0" u="none" strike="noStrike" kern="0" cap="none" spc="0" normalizeH="0" baseline="0" noProof="0" dirty="0">
                <a:ln>
                  <a:noFill/>
                </a:ln>
                <a:solidFill>
                  <a:schemeClr val="tx1"/>
                </a:solidFill>
                <a:effectLst/>
                <a:uLnTx/>
                <a:uFillTx/>
                <a:latin typeface="+mn-lt"/>
                <a:ea typeface="+mn-ea"/>
                <a:sym typeface="Symbol" panose="05050102010706020507" pitchFamily="18" charset="2"/>
              </a:rPr>
              <a:t> </a:t>
            </a:r>
            <a:r>
              <a:rPr kumimoji="0" lang="zh-CN" altLang="en-US"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 工作站时代  </a:t>
            </a:r>
            <a:r>
              <a:rPr kumimoji="0" lang="en-US" altLang="zh-CN"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PC  </a:t>
            </a:r>
            <a:r>
              <a:rPr kumimoji="0" lang="zh-CN" altLang="en-US"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时代   手机时代</a:t>
            </a:r>
          </a:p>
          <a:p>
            <a:pPr marL="1600200" marR="0" lvl="3" indent="-22860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数据处理     程序设计   固定办公  移动任务？</a:t>
            </a:r>
          </a:p>
          <a:p>
            <a:pPr marL="1143000" marR="0" lvl="2" indent="-22860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移动任务可能</a:t>
            </a:r>
            <a:r>
              <a:rPr kumimoji="0" lang="zh-CN" altLang="en-US" sz="2000" b="1" i="0" u="none" strike="noStrike" kern="0" cap="none" spc="0" normalizeH="0" baseline="0" noProof="0" dirty="0">
                <a:ln>
                  <a:noFill/>
                </a:ln>
                <a:solidFill>
                  <a:srgbClr val="C00000"/>
                </a:solidFill>
                <a:effectLst/>
                <a:uLnTx/>
                <a:uFillTx/>
                <a:latin typeface="+mn-lt"/>
                <a:ea typeface="+mn-ea"/>
                <a:sym typeface="Wingdings" panose="05000000000000000000" pitchFamily="2" charset="2"/>
              </a:rPr>
              <a:t>不是</a:t>
            </a:r>
            <a:r>
              <a:rPr kumimoji="0" lang="en-US" altLang="zh-CN" sz="2000" b="1" i="0" u="none" strike="noStrike" kern="0" cap="none" spc="0" normalizeH="0" baseline="0" noProof="0" dirty="0">
                <a:ln>
                  <a:noFill/>
                </a:ln>
                <a:solidFill>
                  <a:srgbClr val="C00000"/>
                </a:solidFill>
                <a:effectLst/>
                <a:uLnTx/>
                <a:uFillTx/>
                <a:latin typeface="+mn-lt"/>
                <a:ea typeface="+mn-ea"/>
                <a:sym typeface="Wingdings" panose="05000000000000000000" pitchFamily="2" charset="2"/>
              </a:rPr>
              <a:t>PC</a:t>
            </a:r>
            <a:r>
              <a:rPr kumimoji="0" lang="zh-CN" altLang="en-US" sz="2000" b="1" i="0" u="none" strike="noStrike" kern="0" cap="none" spc="0" normalizeH="0" baseline="0" noProof="0" dirty="0">
                <a:ln>
                  <a:noFill/>
                </a:ln>
                <a:solidFill>
                  <a:srgbClr val="C00000"/>
                </a:solidFill>
                <a:effectLst/>
                <a:uLnTx/>
                <a:uFillTx/>
                <a:latin typeface="+mn-lt"/>
                <a:ea typeface="+mn-ea"/>
                <a:sym typeface="Wingdings" panose="05000000000000000000" pitchFamily="2" charset="2"/>
              </a:rPr>
              <a:t>所支持的任务的简单平移</a:t>
            </a:r>
          </a:p>
          <a:p>
            <a:pPr marL="1600200" marR="0" lvl="3" indent="-22860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移动环境的动态性使得人们无法像</a:t>
            </a:r>
            <a:r>
              <a:rPr kumimoji="0" lang="en-US" altLang="zh-CN"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PC</a:t>
            </a:r>
            <a:r>
              <a:rPr kumimoji="0" lang="zh-CN" altLang="en-US"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那样工作</a:t>
            </a:r>
          </a:p>
          <a:p>
            <a:pPr marL="1600200" marR="0" lvl="3" indent="-22860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需要考察人们在各种移动场合中的行为和使用的工具</a:t>
            </a: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0" lang="zh-CN" altLang="en-US" sz="24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移动计算存在的技术限制</a:t>
            </a:r>
          </a:p>
          <a:p>
            <a:pPr marL="1143000" marR="0" lvl="2" indent="-22860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屏幕、</a:t>
            </a:r>
            <a:r>
              <a:rPr kumimoji="0" lang="en-US" altLang="zh-CN"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CPU</a:t>
            </a:r>
            <a:r>
              <a:rPr kumimoji="0" lang="zh-CN" altLang="en-US"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、存储器等限制需要更多依赖于服务器</a:t>
            </a:r>
          </a:p>
          <a:p>
            <a:pPr marL="1143000" marR="0" lvl="2" indent="-22860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通信比本地计算需要更多的电能（</a:t>
            </a:r>
            <a:r>
              <a:rPr kumimoji="0" lang="en-US" altLang="zh-CN"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10 : 1</a:t>
            </a:r>
            <a:r>
              <a:rPr kumimoji="0" lang="zh-CN" altLang="en-US" sz="2000" b="0" i="0" u="none" strike="noStrike" kern="0" cap="none" spc="0" normalizeH="0" baseline="0" noProof="0" dirty="0">
                <a:ln>
                  <a:noFill/>
                </a:ln>
                <a:solidFill>
                  <a:schemeClr val="tx1"/>
                </a:solidFill>
                <a:effectLst/>
                <a:uLnTx/>
                <a:uFillTx/>
                <a:latin typeface="+mn-lt"/>
                <a:ea typeface="+mn-ea"/>
                <a:sym typeface="Wingdings" panose="05000000000000000000" pitchFamily="2" charset="2"/>
              </a:rPr>
              <a:t>）</a:t>
            </a: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en-US" altLang="zh-CN" sz="2800" b="0" i="0" u="none" strike="noStrike" kern="0" cap="none" spc="0" normalizeH="0" baseline="0" noProof="0" dirty="0">
              <a:ln>
                <a:noFill/>
              </a:ln>
              <a:solidFill>
                <a:schemeClr val="tx1"/>
              </a:solidFill>
              <a:effectLst/>
              <a:uLnTx/>
              <a:uFillTx/>
              <a:latin typeface="+mn-lt"/>
              <a:ea typeface="+mn-ea"/>
              <a:cs typeface="+mn-cs"/>
            </a:endParaRPr>
          </a:p>
        </p:txBody>
      </p:sp>
      <p:sp>
        <p:nvSpPr>
          <p:cNvPr id="64515"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64516" name="灯片编号占位符 2"/>
          <p:cNvSpPr txBox="1">
            <a:spLocks noGrp="1"/>
          </p:cNvSpPr>
          <p:nvPr>
            <p:ph type="sldNum" sz="quarter" idx="12"/>
          </p:nvPr>
        </p:nvSpPr>
        <p:spPr>
          <a:xfrm>
            <a:off x="6948170" y="6381115"/>
            <a:ext cx="2133600" cy="476250"/>
          </a:xfrm>
        </p:spPr>
        <p:txBody>
          <a:bodyPr/>
          <a:lstStyle/>
          <a:p>
            <a:pPr marL="0" indent="0" algn="r" eaLnBrk="1" hangingPunct="1">
              <a:spcBef>
                <a:spcPct val="0"/>
              </a:spcBef>
              <a:buNone/>
            </a:pPr>
            <a:fld id="{9A0DB2DC-4C9A-4742-B13C-FB6460FD3503}" type="slidenum">
              <a:rPr lang="en-US" altLang="zh-CN" sz="1400" dirty="0"/>
              <a:t>39</a:t>
            </a:fld>
            <a:endParaRPr lang="en-US" altLang="zh-CN"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p:cNvSpPr>
          <p:nvPr>
            <p:ph type="title"/>
          </p:nvPr>
        </p:nvSpPr>
        <p:spPr/>
        <p:txBody>
          <a:bodyPr wrap="square" lIns="91440" tIns="45720" rIns="91440" bIns="45720" anchor="ctr" anchorCtr="0"/>
          <a:lstStyle/>
          <a:p>
            <a:pPr eaLnBrk="1" hangingPunct="1"/>
            <a:r>
              <a:rPr lang="zh-CN" altLang="en-US" dirty="0">
                <a:solidFill>
                  <a:schemeClr val="hlink"/>
                </a:solidFill>
              </a:rPr>
              <a:t>本教材特点</a:t>
            </a:r>
          </a:p>
        </p:txBody>
      </p:sp>
      <p:sp>
        <p:nvSpPr>
          <p:cNvPr id="8194" name="Rectangle 3"/>
          <p:cNvSpPr>
            <a:spLocks noGrp="1"/>
          </p:cNvSpPr>
          <p:nvPr>
            <p:ph idx="1"/>
          </p:nvPr>
        </p:nvSpPr>
        <p:spPr/>
        <p:txBody>
          <a:bodyPr wrap="square" lIns="91440" tIns="45720" rIns="91440" bIns="45720" anchor="t" anchorCtr="0"/>
          <a:lstStyle/>
          <a:p>
            <a:pPr eaLnBrk="1" hangingPunct="1">
              <a:lnSpc>
                <a:spcPct val="80000"/>
              </a:lnSpc>
            </a:pPr>
            <a:r>
              <a:rPr lang="zh-CN" altLang="en-US" sz="2800" b="1" dirty="0"/>
              <a:t>章节结构</a:t>
            </a:r>
          </a:p>
          <a:p>
            <a:pPr eaLnBrk="1" hangingPunct="1">
              <a:lnSpc>
                <a:spcPct val="80000"/>
              </a:lnSpc>
              <a:buFont typeface="Wingdings" panose="05000000000000000000" pitchFamily="2" charset="2"/>
              <a:buChar char="Ø"/>
            </a:pPr>
            <a:r>
              <a:rPr lang="zh-CN" altLang="en-US" sz="2400" u="sng" dirty="0"/>
              <a:t>主要内容</a:t>
            </a:r>
            <a:r>
              <a:rPr lang="zh-CN" altLang="en-US" sz="2400" dirty="0"/>
              <a:t>：介绍每一章的主要内容</a:t>
            </a:r>
          </a:p>
          <a:p>
            <a:pPr eaLnBrk="1" hangingPunct="1">
              <a:lnSpc>
                <a:spcPct val="80000"/>
              </a:lnSpc>
              <a:buFont typeface="Wingdings" panose="05000000000000000000" pitchFamily="2" charset="2"/>
              <a:buChar char="Ø"/>
            </a:pPr>
            <a:r>
              <a:rPr lang="zh-CN" altLang="en-US" sz="2400" u="sng" dirty="0"/>
              <a:t>本章要点</a:t>
            </a:r>
            <a:r>
              <a:rPr lang="zh-CN" altLang="en-US" sz="2400" dirty="0"/>
              <a:t>：对每一章主要内容进行小结</a:t>
            </a:r>
          </a:p>
          <a:p>
            <a:pPr eaLnBrk="1" hangingPunct="1">
              <a:lnSpc>
                <a:spcPct val="80000"/>
              </a:lnSpc>
              <a:buFont typeface="Wingdings" panose="05000000000000000000" pitchFamily="2" charset="2"/>
              <a:buChar char="Ø"/>
            </a:pPr>
            <a:r>
              <a:rPr lang="zh-CN" altLang="en-US" sz="2400" u="sng" dirty="0"/>
              <a:t>练习</a:t>
            </a:r>
            <a:r>
              <a:rPr lang="zh-CN" altLang="en-US" sz="2400" dirty="0"/>
              <a:t>：练习、提示和参考答案一并给出，便于学习和思考</a:t>
            </a:r>
          </a:p>
          <a:p>
            <a:pPr eaLnBrk="1" hangingPunct="1">
              <a:lnSpc>
                <a:spcPct val="80000"/>
              </a:lnSpc>
              <a:buFont typeface="Wingdings" panose="05000000000000000000" pitchFamily="2" charset="2"/>
              <a:buChar char="Ø"/>
            </a:pPr>
            <a:r>
              <a:rPr lang="zh-CN" altLang="en-US" sz="2400" u="sng" dirty="0"/>
              <a:t>作业</a:t>
            </a:r>
            <a:r>
              <a:rPr lang="zh-CN" altLang="en-US" sz="2400" dirty="0"/>
              <a:t>：每章末均安排有一个作业，可作为个人或小组项目</a:t>
            </a:r>
          </a:p>
          <a:p>
            <a:pPr eaLnBrk="1" hangingPunct="1">
              <a:lnSpc>
                <a:spcPct val="80000"/>
              </a:lnSpc>
              <a:buFont typeface="Wingdings" panose="05000000000000000000" pitchFamily="2" charset="2"/>
              <a:buChar char="Ø"/>
            </a:pPr>
            <a:r>
              <a:rPr lang="zh-CN" altLang="en-US" sz="2400" u="sng" dirty="0"/>
              <a:t>知识框</a:t>
            </a:r>
            <a:r>
              <a:rPr lang="zh-CN" altLang="en-US" sz="2400" dirty="0"/>
              <a:t>：提供了一些补充材料，可供深入研究</a:t>
            </a:r>
          </a:p>
          <a:p>
            <a:pPr eaLnBrk="1" hangingPunct="1">
              <a:lnSpc>
                <a:spcPct val="80000"/>
              </a:lnSpc>
              <a:buFont typeface="Wingdings" panose="05000000000000000000" pitchFamily="2" charset="2"/>
              <a:buChar char="Ø"/>
            </a:pPr>
            <a:r>
              <a:rPr lang="zh-CN" altLang="en-US" sz="2400" u="sng" dirty="0"/>
              <a:t>两难问题</a:t>
            </a:r>
            <a:r>
              <a:rPr lang="zh-CN" altLang="en-US" sz="2400" dirty="0"/>
              <a:t>：一些有争议或有疑问的问题，鼓励思考</a:t>
            </a:r>
          </a:p>
          <a:p>
            <a:pPr eaLnBrk="1" hangingPunct="1">
              <a:lnSpc>
                <a:spcPct val="80000"/>
              </a:lnSpc>
              <a:buFont typeface="Wingdings" panose="05000000000000000000" pitchFamily="2" charset="2"/>
              <a:buChar char="Ø"/>
            </a:pPr>
            <a:r>
              <a:rPr lang="zh-CN" altLang="en-US" sz="2400" u="sng" dirty="0"/>
              <a:t>参考文献</a:t>
            </a:r>
            <a:r>
              <a:rPr lang="zh-CN" altLang="en-US" sz="2400" dirty="0"/>
              <a:t>：每章末列出了主要研究报告、文献等</a:t>
            </a:r>
          </a:p>
          <a:p>
            <a:pPr eaLnBrk="1" hangingPunct="1">
              <a:lnSpc>
                <a:spcPct val="80000"/>
              </a:lnSpc>
              <a:buFont typeface="Wingdings" panose="05000000000000000000" pitchFamily="2" charset="2"/>
              <a:buChar char="Ø"/>
            </a:pPr>
            <a:r>
              <a:rPr lang="zh-CN" altLang="en-US" sz="2400" u="sng" dirty="0"/>
              <a:t>访谈</a:t>
            </a:r>
            <a:r>
              <a:rPr lang="zh-CN" altLang="en-US" sz="2400" dirty="0"/>
              <a:t>：对相关领域的专家和学者的访谈，富有启发性</a:t>
            </a:r>
          </a:p>
          <a:p>
            <a:pPr eaLnBrk="1" hangingPunct="1">
              <a:lnSpc>
                <a:spcPct val="80000"/>
              </a:lnSpc>
              <a:buFont typeface="Wingdings" panose="05000000000000000000" pitchFamily="2" charset="2"/>
              <a:buChar char="Ø"/>
            </a:pPr>
            <a:r>
              <a:rPr lang="zh-CN" altLang="en-US" sz="2400" u="sng" dirty="0"/>
              <a:t>漫画</a:t>
            </a:r>
            <a:r>
              <a:rPr lang="zh-CN" altLang="en-US" sz="2400" dirty="0"/>
              <a:t>：增加本书的趣味性</a:t>
            </a:r>
          </a:p>
          <a:p>
            <a:pPr eaLnBrk="1" hangingPunct="1">
              <a:lnSpc>
                <a:spcPct val="80000"/>
              </a:lnSpc>
            </a:pPr>
            <a:endParaRPr lang="en-US" altLang="zh-CN" sz="2400" dirty="0"/>
          </a:p>
        </p:txBody>
      </p:sp>
      <p:sp>
        <p:nvSpPr>
          <p:cNvPr id="2" name="页脚占位符 1"/>
          <p:cNvSpPr>
            <a:spLocks noGrp="1"/>
          </p:cNvSpPr>
          <p:nvPr>
            <p:ph type="ftr" sz="quarter" idx="10"/>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6" name="灯片编号占位符 2"/>
          <p:cNvSpPr>
            <a:spLocks noGrp="1"/>
          </p:cNvSpPr>
          <p:nvPr>
            <p:ph type="sldNum" sz="quarter" idx="11"/>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pitchFamily="34" charset="0"/>
              </a:rPr>
              <a:t>4</a:t>
            </a:fld>
            <a:endParaRPr lang="en-US" altLang="zh-CN" sz="1200" dirty="0">
              <a:latin typeface="Arial Black" panose="020B0A040201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p:cNvSpPr>
          <p:nvPr>
            <p:ph idx="1"/>
          </p:nvPr>
        </p:nvSpPr>
        <p:spPr>
          <a:xfrm>
            <a:off x="395288" y="1125538"/>
            <a:ext cx="7696200" cy="4032250"/>
          </a:xfrm>
        </p:spPr>
        <p:txBody>
          <a:bodyPr vert="horz" wrap="square" lIns="91440" tIns="45720" rIns="91440" bIns="45720" anchor="t" anchorCtr="0"/>
          <a:lstStyle/>
          <a:p>
            <a:pPr eaLnBrk="1" hangingPunct="1">
              <a:lnSpc>
                <a:spcPct val="90000"/>
              </a:lnSpc>
            </a:pPr>
            <a:r>
              <a:rPr lang="zh-CN" altLang="en-US" sz="2400" b="1" dirty="0">
                <a:solidFill>
                  <a:srgbClr val="0033CC"/>
                </a:solidFill>
              </a:rPr>
              <a:t>多通道交互技术</a:t>
            </a:r>
            <a:r>
              <a:rPr lang="zh-CN" altLang="en-US" sz="2400" dirty="0"/>
              <a:t>（</a:t>
            </a:r>
            <a:r>
              <a:rPr lang="en-US" altLang="zh-CN" sz="2400" dirty="0"/>
              <a:t>Multi-Modal Interaction</a:t>
            </a:r>
            <a:r>
              <a:rPr lang="zh-CN" altLang="en-US" sz="2400" dirty="0"/>
              <a:t>，</a:t>
            </a:r>
            <a:r>
              <a:rPr lang="en-US" altLang="zh-CN" sz="2400" dirty="0"/>
              <a:t>MMI</a:t>
            </a:r>
            <a:r>
              <a:rPr lang="zh-CN" altLang="en-US" sz="2400" dirty="0"/>
              <a:t>）：是一种使用多种通道与计算机通信的人机交互方式，采用这种方式的计算机用户界面称为多通道用户界面。</a:t>
            </a:r>
          </a:p>
          <a:p>
            <a:pPr eaLnBrk="1" hangingPunct="1">
              <a:lnSpc>
                <a:spcPct val="90000"/>
              </a:lnSpc>
            </a:pPr>
            <a:r>
              <a:rPr lang="zh-CN" altLang="en-US" sz="2400" dirty="0"/>
              <a:t>通道（</a:t>
            </a:r>
            <a:r>
              <a:rPr lang="en-US" altLang="zh-CN" sz="2400" dirty="0"/>
              <a:t>Modality</a:t>
            </a:r>
            <a:r>
              <a:rPr lang="zh-CN" altLang="en-US" sz="2400" dirty="0"/>
              <a:t>）一词源于</a:t>
            </a:r>
            <a:r>
              <a:rPr lang="zh-CN" altLang="en-US" sz="2400" b="1" dirty="0">
                <a:solidFill>
                  <a:srgbClr val="C00000"/>
                </a:solidFill>
              </a:rPr>
              <a:t>心理学</a:t>
            </a:r>
            <a:r>
              <a:rPr lang="zh-CN" altLang="en-US" sz="2400" dirty="0"/>
              <a:t>的概念，涵盖了</a:t>
            </a:r>
            <a:r>
              <a:rPr lang="zh-CN" altLang="en-US" sz="2400" dirty="0">
                <a:solidFill>
                  <a:srgbClr val="0033CC"/>
                </a:solidFill>
              </a:rPr>
              <a:t>用户表达意图、执行动作或感知反馈信息的各种通信方法</a:t>
            </a:r>
            <a:r>
              <a:rPr lang="zh-CN" altLang="en-US" sz="2400" dirty="0"/>
              <a:t>，如言语、眼神、脸部表情、唇动、手动、手势、头动、肢体姿势、触觉、嗅觉和味觉等。</a:t>
            </a:r>
          </a:p>
          <a:p>
            <a:pPr eaLnBrk="1" hangingPunct="1">
              <a:lnSpc>
                <a:spcPct val="90000"/>
              </a:lnSpc>
              <a:buNone/>
            </a:pPr>
            <a:endParaRPr lang="zh-CN" altLang="en-US" sz="2400" dirty="0"/>
          </a:p>
          <a:p>
            <a:pPr eaLnBrk="1" hangingPunct="1">
              <a:lnSpc>
                <a:spcPct val="90000"/>
              </a:lnSpc>
              <a:buNone/>
            </a:pPr>
            <a:r>
              <a:rPr lang="zh-CN" altLang="en-US" dirty="0"/>
              <a:t>   </a:t>
            </a:r>
            <a:endParaRPr lang="zh-CN" altLang="en-US" sz="2400" dirty="0"/>
          </a:p>
          <a:p>
            <a:pPr eaLnBrk="1" hangingPunct="1">
              <a:lnSpc>
                <a:spcPct val="90000"/>
              </a:lnSpc>
            </a:pPr>
            <a:endParaRPr lang="en-US" altLang="zh-CN" sz="2400" dirty="0"/>
          </a:p>
        </p:txBody>
      </p:sp>
      <p:sp>
        <p:nvSpPr>
          <p:cNvPr id="66563"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66564" name="灯片编号占位符 2"/>
          <p:cNvSpPr txBox="1">
            <a:spLocks noGrp="1"/>
          </p:cNvSpPr>
          <p:nvPr>
            <p:ph type="sldNum" sz="quarter" idx="12"/>
          </p:nvPr>
        </p:nvSpPr>
        <p:spPr>
          <a:xfrm>
            <a:off x="7020560" y="6381750"/>
            <a:ext cx="2133600" cy="476250"/>
          </a:xfrm>
        </p:spPr>
        <p:txBody>
          <a:bodyPr/>
          <a:lstStyle/>
          <a:p>
            <a:pPr marL="0" indent="0" algn="r" eaLnBrk="1" hangingPunct="1">
              <a:spcBef>
                <a:spcPct val="0"/>
              </a:spcBef>
              <a:buNone/>
            </a:pPr>
            <a:fld id="{9A0DB2DC-4C9A-4742-B13C-FB6460FD3503}" type="slidenum">
              <a:rPr lang="en-US" altLang="zh-CN" sz="1400" dirty="0"/>
              <a:t>40</a:t>
            </a:fld>
            <a:endParaRPr lang="en-US" altLang="zh-CN"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p:cNvSpPr>
          <p:nvPr>
            <p:ph idx="1"/>
          </p:nvPr>
        </p:nvSpPr>
        <p:spPr>
          <a:xfrm>
            <a:off x="539750" y="908050"/>
            <a:ext cx="8430895" cy="3657600"/>
          </a:xfrm>
        </p:spPr>
        <p:txBody>
          <a:bodyPr vert="horz" wrap="square" lIns="91440" tIns="45720" rIns="91440" bIns="45720" anchor="t" anchorCtr="0"/>
          <a:lstStyle/>
          <a:p>
            <a:pPr eaLnBrk="1" hangingPunct="1"/>
            <a:r>
              <a:rPr lang="zh-CN" altLang="en-US" dirty="0">
                <a:solidFill>
                  <a:srgbClr val="0033CC"/>
                </a:solidFill>
              </a:rPr>
              <a:t>增强现实（</a:t>
            </a:r>
            <a:r>
              <a:rPr lang="en-US" altLang="zh-CN" dirty="0">
                <a:solidFill>
                  <a:srgbClr val="0033CC"/>
                </a:solidFill>
              </a:rPr>
              <a:t>Augmented Reality</a:t>
            </a:r>
            <a:r>
              <a:rPr lang="zh-CN" altLang="en-US" dirty="0">
                <a:solidFill>
                  <a:srgbClr val="0033CC"/>
                </a:solidFill>
              </a:rPr>
              <a:t>）</a:t>
            </a:r>
          </a:p>
          <a:p>
            <a:pPr lvl="2" eaLnBrk="1" hangingPunct="1">
              <a:lnSpc>
                <a:spcPct val="140000"/>
              </a:lnSpc>
            </a:pPr>
            <a:r>
              <a:rPr lang="en-US" altLang="zh-CN" dirty="0"/>
              <a:t>ACM SIGCHI 2004</a:t>
            </a:r>
            <a:r>
              <a:rPr lang="zh-CN" altLang="en-US" dirty="0"/>
              <a:t>组织了一个专题讨论</a:t>
            </a:r>
          </a:p>
          <a:p>
            <a:pPr lvl="2" eaLnBrk="1" hangingPunct="1">
              <a:lnSpc>
                <a:spcPct val="140000"/>
              </a:lnSpc>
            </a:pPr>
            <a:r>
              <a:rPr lang="zh-CN" altLang="en-US" dirty="0"/>
              <a:t>将虚拟信息与现实重合，允许用户感知实际世界</a:t>
            </a:r>
          </a:p>
          <a:p>
            <a:pPr lvl="2" eaLnBrk="1" hangingPunct="1">
              <a:lnSpc>
                <a:spcPct val="140000"/>
              </a:lnSpc>
            </a:pPr>
            <a:r>
              <a:rPr lang="zh-CN" altLang="en-US" dirty="0"/>
              <a:t>对现实的补充或增强（数字特异功能），而非取代它（</a:t>
            </a:r>
            <a:r>
              <a:rPr lang="en-US" altLang="zh-CN" dirty="0">
                <a:solidFill>
                  <a:srgbClr val="0033CC"/>
                </a:solidFill>
              </a:rPr>
              <a:t>video</a:t>
            </a:r>
            <a:r>
              <a:rPr lang="zh-CN" altLang="en-US" dirty="0"/>
              <a:t>）</a:t>
            </a:r>
          </a:p>
          <a:p>
            <a:pPr lvl="2" eaLnBrk="1" hangingPunct="1">
              <a:lnSpc>
                <a:spcPct val="140000"/>
              </a:lnSpc>
            </a:pPr>
            <a:r>
              <a:rPr lang="zh-CN" altLang="en-US" dirty="0"/>
              <a:t>一个</a:t>
            </a:r>
            <a:r>
              <a:rPr lang="en-US" altLang="zh-CN" dirty="0"/>
              <a:t>AR</a:t>
            </a:r>
            <a:r>
              <a:rPr lang="zh-CN" altLang="en-US" dirty="0"/>
              <a:t>系统一般具有以下三个特征：</a:t>
            </a:r>
          </a:p>
          <a:p>
            <a:pPr lvl="3" eaLnBrk="1" hangingPunct="1">
              <a:lnSpc>
                <a:spcPct val="140000"/>
              </a:lnSpc>
            </a:pPr>
            <a:r>
              <a:rPr lang="zh-CN" altLang="en-US" dirty="0"/>
              <a:t>真实对象和虚拟对象在真实环境中的结合</a:t>
            </a:r>
          </a:p>
          <a:p>
            <a:pPr lvl="3" eaLnBrk="1" hangingPunct="1">
              <a:lnSpc>
                <a:spcPct val="140000"/>
              </a:lnSpc>
            </a:pPr>
            <a:r>
              <a:rPr lang="zh-CN" altLang="en-US" dirty="0"/>
              <a:t>交互并实时地运行</a:t>
            </a:r>
          </a:p>
          <a:p>
            <a:pPr lvl="3" eaLnBrk="1" hangingPunct="1">
              <a:lnSpc>
                <a:spcPct val="140000"/>
              </a:lnSpc>
            </a:pPr>
            <a:r>
              <a:rPr lang="zh-CN" altLang="en-US" dirty="0"/>
              <a:t>真实对象和虚拟对象相互之间准确重合（对位）</a:t>
            </a:r>
          </a:p>
          <a:p>
            <a:pPr lvl="2" eaLnBrk="1" hangingPunct="1">
              <a:lnSpc>
                <a:spcPct val="140000"/>
              </a:lnSpc>
            </a:pPr>
            <a:r>
              <a:rPr lang="zh-CN" altLang="en-US" dirty="0"/>
              <a:t>旨在增强用户的感知能力并对实际世界任务提供支持</a:t>
            </a:r>
          </a:p>
        </p:txBody>
      </p:sp>
      <p:sp>
        <p:nvSpPr>
          <p:cNvPr id="68611"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68612" name="灯片编号占位符 2"/>
          <p:cNvSpPr txBox="1">
            <a:spLocks noGrp="1"/>
          </p:cNvSpPr>
          <p:nvPr>
            <p:ph type="sldNum" sz="quarter" idx="12"/>
          </p:nvPr>
        </p:nvSpPr>
        <p:spPr>
          <a:xfrm>
            <a:off x="7020560" y="6309360"/>
            <a:ext cx="2133600" cy="476250"/>
          </a:xfrm>
        </p:spPr>
        <p:txBody>
          <a:bodyPr/>
          <a:lstStyle/>
          <a:p>
            <a:pPr marL="0" indent="0" algn="r" eaLnBrk="1" hangingPunct="1">
              <a:spcBef>
                <a:spcPct val="0"/>
              </a:spcBef>
              <a:buNone/>
            </a:pPr>
            <a:fld id="{9A0DB2DC-4C9A-4742-B13C-FB6460FD3503}" type="slidenum">
              <a:rPr lang="en-US" altLang="zh-CN" sz="1400" dirty="0"/>
              <a:t>41</a:t>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4">
                                            <p:txEl>
                                              <p:pRg st="1" end="1"/>
                                            </p:txEl>
                                          </p:spTgt>
                                        </p:tgtEl>
                                        <p:attrNameLst>
                                          <p:attrName>style.visibility</p:attrName>
                                        </p:attrNameLst>
                                      </p:cBhvr>
                                      <p:to>
                                        <p:strVal val="visible"/>
                                      </p:to>
                                    </p:set>
                                    <p:animEffect transition="in" filter="blinds(horizontal)">
                                      <p:cBhvr>
                                        <p:cTn id="7" dur="500"/>
                                        <p:tgtEl>
                                          <p:spTgt spid="3891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8914">
                                            <p:txEl>
                                              <p:pRg st="2" end="2"/>
                                            </p:txEl>
                                          </p:spTgt>
                                        </p:tgtEl>
                                        <p:attrNameLst>
                                          <p:attrName>style.visibility</p:attrName>
                                        </p:attrNameLst>
                                      </p:cBhvr>
                                      <p:to>
                                        <p:strVal val="visible"/>
                                      </p:to>
                                    </p:set>
                                    <p:animEffect transition="in" filter="blinds(horizontal)">
                                      <p:cBhvr>
                                        <p:cTn id="10" dur="500"/>
                                        <p:tgtEl>
                                          <p:spTgt spid="3891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8914">
                                            <p:txEl>
                                              <p:pRg st="3" end="3"/>
                                            </p:txEl>
                                          </p:spTgt>
                                        </p:tgtEl>
                                        <p:attrNameLst>
                                          <p:attrName>style.visibility</p:attrName>
                                        </p:attrNameLst>
                                      </p:cBhvr>
                                      <p:to>
                                        <p:strVal val="visible"/>
                                      </p:to>
                                    </p:set>
                                    <p:animEffect transition="in" filter="blinds(horizontal)">
                                      <p:cBhvr>
                                        <p:cTn id="13" dur="500"/>
                                        <p:tgtEl>
                                          <p:spTgt spid="38914">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8914">
                                            <p:txEl>
                                              <p:pRg st="4" end="4"/>
                                            </p:txEl>
                                          </p:spTgt>
                                        </p:tgtEl>
                                        <p:attrNameLst>
                                          <p:attrName>style.visibility</p:attrName>
                                        </p:attrNameLst>
                                      </p:cBhvr>
                                      <p:to>
                                        <p:strVal val="visible"/>
                                      </p:to>
                                    </p:set>
                                    <p:animEffect transition="in" filter="blinds(horizontal)">
                                      <p:cBhvr>
                                        <p:cTn id="16" dur="500"/>
                                        <p:tgtEl>
                                          <p:spTgt spid="38914">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8914">
                                            <p:txEl>
                                              <p:pRg st="5" end="5"/>
                                            </p:txEl>
                                          </p:spTgt>
                                        </p:tgtEl>
                                        <p:attrNameLst>
                                          <p:attrName>style.visibility</p:attrName>
                                        </p:attrNameLst>
                                      </p:cBhvr>
                                      <p:to>
                                        <p:strVal val="visible"/>
                                      </p:to>
                                    </p:set>
                                    <p:animEffect transition="in" filter="blinds(horizontal)">
                                      <p:cBhvr>
                                        <p:cTn id="19" dur="500"/>
                                        <p:tgtEl>
                                          <p:spTgt spid="38914">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8914">
                                            <p:txEl>
                                              <p:pRg st="6" end="6"/>
                                            </p:txEl>
                                          </p:spTgt>
                                        </p:tgtEl>
                                        <p:attrNameLst>
                                          <p:attrName>style.visibility</p:attrName>
                                        </p:attrNameLst>
                                      </p:cBhvr>
                                      <p:to>
                                        <p:strVal val="visible"/>
                                      </p:to>
                                    </p:set>
                                    <p:animEffect transition="in" filter="blinds(horizontal)">
                                      <p:cBhvr>
                                        <p:cTn id="22" dur="500"/>
                                        <p:tgtEl>
                                          <p:spTgt spid="38914">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8914">
                                            <p:txEl>
                                              <p:pRg st="7" end="7"/>
                                            </p:txEl>
                                          </p:spTgt>
                                        </p:tgtEl>
                                        <p:attrNameLst>
                                          <p:attrName>style.visibility</p:attrName>
                                        </p:attrNameLst>
                                      </p:cBhvr>
                                      <p:to>
                                        <p:strVal val="visible"/>
                                      </p:to>
                                    </p:set>
                                    <p:animEffect transition="in" filter="blinds(horizontal)">
                                      <p:cBhvr>
                                        <p:cTn id="25" dur="500"/>
                                        <p:tgtEl>
                                          <p:spTgt spid="38914">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8914">
                                            <p:txEl>
                                              <p:pRg st="8" end="8"/>
                                            </p:txEl>
                                          </p:spTgt>
                                        </p:tgtEl>
                                        <p:attrNameLst>
                                          <p:attrName>style.visibility</p:attrName>
                                        </p:attrNameLst>
                                      </p:cBhvr>
                                      <p:to>
                                        <p:strVal val="visible"/>
                                      </p:to>
                                    </p:set>
                                    <p:animEffect transition="in" filter="blinds(horizontal)">
                                      <p:cBhvr>
                                        <p:cTn id="28" dur="500"/>
                                        <p:tgtEl>
                                          <p:spTgt spid="389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p:cNvSpPr>
          <p:nvPr>
            <p:ph idx="1"/>
          </p:nvPr>
        </p:nvSpPr>
        <p:spPr>
          <a:xfrm>
            <a:off x="-36512" y="1066800"/>
            <a:ext cx="7696200" cy="3657600"/>
          </a:xfrm>
        </p:spPr>
        <p:txBody>
          <a:bodyPr vert="horz" wrap="square" lIns="91440" tIns="45720" rIns="91440" bIns="45720" anchor="t" anchorCtr="0"/>
          <a:lstStyle/>
          <a:p>
            <a:pPr lvl="2" eaLnBrk="1" hangingPunct="1"/>
            <a:r>
              <a:rPr lang="zh-CN" altLang="en-US" sz="2400" dirty="0"/>
              <a:t>应用前景十分广阔，例如，</a:t>
            </a:r>
          </a:p>
          <a:p>
            <a:pPr lvl="3" eaLnBrk="1" hangingPunct="1"/>
            <a:r>
              <a:rPr lang="zh-CN" altLang="en-US" dirty="0"/>
              <a:t>波音公司首先将</a:t>
            </a:r>
            <a:r>
              <a:rPr lang="en-US" altLang="zh-CN" dirty="0"/>
              <a:t>AR</a:t>
            </a:r>
            <a:r>
              <a:rPr lang="zh-CN" altLang="en-US" dirty="0"/>
              <a:t>应用于飞机布线</a:t>
            </a:r>
          </a:p>
          <a:p>
            <a:pPr lvl="3" eaLnBrk="1" hangingPunct="1"/>
            <a:r>
              <a:rPr lang="zh-CN" altLang="en-US" dirty="0"/>
              <a:t>用于外科手术的</a:t>
            </a:r>
            <a:r>
              <a:rPr lang="zh-CN" altLang="en-US" dirty="0">
                <a:latin typeface="Arial" panose="020B0604020202020204" pitchFamily="34" charset="0"/>
              </a:rPr>
              <a:t>“</a:t>
            </a:r>
            <a:r>
              <a:rPr lang="en-US" altLang="zh-CN" dirty="0"/>
              <a:t>X</a:t>
            </a:r>
            <a:r>
              <a:rPr lang="zh-CN" altLang="en-US" dirty="0"/>
              <a:t>射线视觉</a:t>
            </a:r>
            <a:r>
              <a:rPr lang="zh-CN" altLang="en-US" dirty="0">
                <a:latin typeface="Arial" panose="020B0604020202020204" pitchFamily="34" charset="0"/>
              </a:rPr>
              <a:t>”</a:t>
            </a:r>
            <a:endParaRPr lang="zh-CN" altLang="en-US" dirty="0"/>
          </a:p>
          <a:p>
            <a:pPr lvl="3" eaLnBrk="1" hangingPunct="1"/>
            <a:r>
              <a:rPr lang="zh-CN" altLang="en-US" dirty="0"/>
              <a:t>互动教学</a:t>
            </a:r>
          </a:p>
          <a:p>
            <a:pPr lvl="3" eaLnBrk="1" hangingPunct="1"/>
            <a:r>
              <a:rPr lang="zh-CN" altLang="en-US" dirty="0"/>
              <a:t>军事行动</a:t>
            </a:r>
          </a:p>
        </p:txBody>
      </p:sp>
      <p:pic>
        <p:nvPicPr>
          <p:cNvPr id="70659" name="Picture 4"/>
          <p:cNvPicPr>
            <a:picLocks noChangeAspect="1"/>
          </p:cNvPicPr>
          <p:nvPr/>
        </p:nvPicPr>
        <p:blipFill>
          <a:blip r:embed="rId3"/>
          <a:stretch>
            <a:fillRect/>
          </a:stretch>
        </p:blipFill>
        <p:spPr>
          <a:xfrm>
            <a:off x="6732588" y="620713"/>
            <a:ext cx="1820862" cy="2930525"/>
          </a:xfrm>
          <a:prstGeom prst="rect">
            <a:avLst/>
          </a:prstGeom>
          <a:noFill/>
          <a:ln w="9525">
            <a:noFill/>
          </a:ln>
        </p:spPr>
      </p:pic>
      <p:pic>
        <p:nvPicPr>
          <p:cNvPr id="70660" name="Picture 5"/>
          <p:cNvPicPr>
            <a:picLocks noChangeAspect="1"/>
          </p:cNvPicPr>
          <p:nvPr/>
        </p:nvPicPr>
        <p:blipFill>
          <a:blip r:embed="rId4"/>
          <a:stretch>
            <a:fillRect/>
          </a:stretch>
        </p:blipFill>
        <p:spPr>
          <a:xfrm>
            <a:off x="900113" y="3500438"/>
            <a:ext cx="2536825" cy="1949450"/>
          </a:xfrm>
          <a:prstGeom prst="rect">
            <a:avLst/>
          </a:prstGeom>
          <a:noFill/>
          <a:ln w="9525">
            <a:noFill/>
          </a:ln>
        </p:spPr>
      </p:pic>
      <p:pic>
        <p:nvPicPr>
          <p:cNvPr id="70661" name="Picture 6"/>
          <p:cNvPicPr>
            <a:picLocks noChangeAspect="1"/>
          </p:cNvPicPr>
          <p:nvPr/>
        </p:nvPicPr>
        <p:blipFill>
          <a:blip r:embed="rId5"/>
          <a:stretch>
            <a:fillRect/>
          </a:stretch>
        </p:blipFill>
        <p:spPr>
          <a:xfrm>
            <a:off x="3419475" y="3573463"/>
            <a:ext cx="2435225" cy="1890712"/>
          </a:xfrm>
          <a:prstGeom prst="rect">
            <a:avLst/>
          </a:prstGeom>
          <a:noFill/>
          <a:ln w="9525">
            <a:noFill/>
          </a:ln>
        </p:spPr>
      </p:pic>
      <p:pic>
        <p:nvPicPr>
          <p:cNvPr id="70662" name="Picture 7"/>
          <p:cNvPicPr>
            <a:picLocks noChangeAspect="1"/>
          </p:cNvPicPr>
          <p:nvPr/>
        </p:nvPicPr>
        <p:blipFill>
          <a:blip r:embed="rId6"/>
          <a:stretch>
            <a:fillRect/>
          </a:stretch>
        </p:blipFill>
        <p:spPr>
          <a:xfrm>
            <a:off x="6011863" y="3573463"/>
            <a:ext cx="2520950" cy="1935162"/>
          </a:xfrm>
          <a:prstGeom prst="rect">
            <a:avLst/>
          </a:prstGeom>
          <a:noFill/>
          <a:ln w="9525">
            <a:noFill/>
          </a:ln>
        </p:spPr>
      </p:pic>
      <p:sp>
        <p:nvSpPr>
          <p:cNvPr id="70663"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70664" name="灯片编号占位符 2"/>
          <p:cNvSpPr txBox="1">
            <a:spLocks noGrp="1"/>
          </p:cNvSpPr>
          <p:nvPr>
            <p:ph type="sldNum" sz="quarter" idx="12"/>
          </p:nvPr>
        </p:nvSpPr>
        <p:spPr>
          <a:xfrm>
            <a:off x="6948170" y="6309360"/>
            <a:ext cx="2133600" cy="476250"/>
          </a:xfrm>
        </p:spPr>
        <p:txBody>
          <a:bodyPr/>
          <a:lstStyle/>
          <a:p>
            <a:pPr marL="0" indent="0" algn="r" eaLnBrk="1" hangingPunct="1">
              <a:spcBef>
                <a:spcPct val="0"/>
              </a:spcBef>
              <a:buNone/>
            </a:pPr>
            <a:fld id="{9A0DB2DC-4C9A-4742-B13C-FB6460FD3503}" type="slidenum">
              <a:rPr lang="en-US" altLang="zh-CN" sz="1400" dirty="0"/>
              <a:t>42</a:t>
            </a:fld>
            <a:endParaRPr lang="en-US" altLang="zh-CN" sz="1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p:cNvSpPr>
          <p:nvPr>
            <p:ph idx="1"/>
          </p:nvPr>
        </p:nvSpPr>
        <p:spPr>
          <a:xfrm>
            <a:off x="685800" y="1299845"/>
            <a:ext cx="7696200" cy="2762885"/>
          </a:xfrm>
        </p:spPr>
        <p:txBody>
          <a:bodyPr vert="horz" wrap="square" lIns="91440" tIns="45720" rIns="91440" bIns="45720" anchor="t" anchorCtr="0"/>
          <a:lstStyle/>
          <a:p>
            <a:pPr eaLnBrk="1" hangingPunct="1"/>
            <a:r>
              <a:rPr lang="zh-CN" altLang="en-US" b="1" dirty="0">
                <a:solidFill>
                  <a:srgbClr val="0033CC"/>
                </a:solidFill>
              </a:rPr>
              <a:t>语音交互技术</a:t>
            </a:r>
            <a:r>
              <a:rPr lang="zh-CN" altLang="en-US" dirty="0"/>
              <a:t> </a:t>
            </a:r>
          </a:p>
          <a:p>
            <a:pPr eaLnBrk="1" hangingPunct="1">
              <a:buNone/>
            </a:pPr>
            <a:r>
              <a:rPr lang="zh-CN" altLang="en-US" sz="2400" dirty="0"/>
              <a:t>    </a:t>
            </a:r>
            <a:r>
              <a:rPr lang="en-US" altLang="zh-CN" sz="2400" dirty="0"/>
              <a:t>-  </a:t>
            </a:r>
            <a:r>
              <a:rPr lang="zh-CN" altLang="en-US" sz="2400" dirty="0"/>
              <a:t>人类最自然、最便捷的沟通方式，所有信息设备</a:t>
            </a:r>
            <a:r>
              <a:rPr lang="zh-CN" altLang="en-US" sz="2400" dirty="0">
                <a:latin typeface="Arial" panose="020B0604020202020204" pitchFamily="34" charset="0"/>
              </a:rPr>
              <a:t>“</a:t>
            </a:r>
            <a:r>
              <a:rPr lang="zh-CN" altLang="en-US" sz="2400" dirty="0"/>
              <a:t>能听会说</a:t>
            </a:r>
            <a:r>
              <a:rPr lang="zh-CN" altLang="en-US" sz="2400" dirty="0">
                <a:latin typeface="Arial" panose="020B0604020202020204" pitchFamily="34" charset="0"/>
              </a:rPr>
              <a:t>”</a:t>
            </a:r>
            <a:r>
              <a:rPr lang="zh-CN" altLang="en-US" sz="2400" dirty="0"/>
              <a:t>是必然的趋势。</a:t>
            </a:r>
          </a:p>
          <a:p>
            <a:pPr eaLnBrk="1" hangingPunct="1"/>
            <a:r>
              <a:rPr lang="zh-CN" altLang="en-US" dirty="0"/>
              <a:t>实例：</a:t>
            </a:r>
            <a:r>
              <a:rPr lang="en-US" altLang="zh-CN" dirty="0"/>
              <a:t>Siri</a:t>
            </a:r>
          </a:p>
          <a:p>
            <a:pPr eaLnBrk="1" hangingPunct="1">
              <a:buNone/>
            </a:pPr>
            <a:r>
              <a:rPr lang="en-US" altLang="zh-CN" dirty="0"/>
              <a:t>    </a:t>
            </a:r>
            <a:r>
              <a:rPr lang="en-US" altLang="zh-CN" sz="2400" dirty="0"/>
              <a:t>iPhone 4S </a:t>
            </a:r>
            <a:r>
              <a:rPr lang="zh-CN" altLang="en-US" sz="2400" dirty="0"/>
              <a:t>上应用的一项语音控制功能。</a:t>
            </a:r>
          </a:p>
          <a:p>
            <a:pPr eaLnBrk="1" hangingPunct="1">
              <a:buNone/>
            </a:pPr>
            <a:endParaRPr lang="zh-CN" altLang="en-US" sz="2400" dirty="0"/>
          </a:p>
          <a:p>
            <a:pPr eaLnBrk="1" hangingPunct="1">
              <a:buNone/>
            </a:pPr>
            <a:r>
              <a:rPr lang="zh-CN" altLang="en-US" sz="2400" b="1" dirty="0">
                <a:solidFill>
                  <a:srgbClr val="0033CC"/>
                </a:solidFill>
              </a:rPr>
              <a:t>眼动跟踪技术等</a:t>
            </a:r>
            <a:r>
              <a:rPr lang="zh-CN" altLang="en-US" sz="2400" dirty="0"/>
              <a:t> </a:t>
            </a:r>
          </a:p>
        </p:txBody>
      </p:sp>
      <p:sp>
        <p:nvSpPr>
          <p:cNvPr id="72707"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72708" name="灯片编号占位符 2"/>
          <p:cNvSpPr txBox="1">
            <a:spLocks noGrp="1"/>
          </p:cNvSpPr>
          <p:nvPr>
            <p:ph type="sldNum" sz="quarter" idx="12"/>
          </p:nvPr>
        </p:nvSpPr>
        <p:spPr>
          <a:xfrm>
            <a:off x="7010400" y="6381750"/>
            <a:ext cx="2133600" cy="476250"/>
          </a:xfrm>
        </p:spPr>
        <p:txBody>
          <a:bodyPr/>
          <a:lstStyle/>
          <a:p>
            <a:pPr marL="0" indent="0" algn="r" eaLnBrk="1" hangingPunct="1">
              <a:spcBef>
                <a:spcPct val="0"/>
              </a:spcBef>
              <a:buNone/>
            </a:pPr>
            <a:fld id="{9A0DB2DC-4C9A-4742-B13C-FB6460FD3503}" type="slidenum">
              <a:rPr lang="en-US" altLang="zh-CN" sz="1400" dirty="0"/>
              <a:t>43</a:t>
            </a:fld>
            <a:endParaRPr lang="en-US" altLang="zh-CN" sz="1400" dirty="0"/>
          </a:p>
        </p:txBody>
      </p:sp>
      <p:pic>
        <p:nvPicPr>
          <p:cNvPr id="2" name="图片 1"/>
          <p:cNvPicPr>
            <a:picLocks noChangeAspect="1"/>
          </p:cNvPicPr>
          <p:nvPr/>
        </p:nvPicPr>
        <p:blipFill>
          <a:blip r:embed="rId3"/>
          <a:stretch>
            <a:fillRect/>
          </a:stretch>
        </p:blipFill>
        <p:spPr>
          <a:xfrm>
            <a:off x="3851910" y="4004945"/>
            <a:ext cx="4413250" cy="240728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xfrm>
            <a:off x="2273300" y="-387350"/>
            <a:ext cx="4595495" cy="1600200"/>
          </a:xfrm>
        </p:spPr>
        <p:txBody>
          <a:bodyPr vert="horz" wrap="square" lIns="91440" tIns="45720" rIns="91440" bIns="45720" anchor="b" anchorCtr="0"/>
          <a:lstStyle/>
          <a:p>
            <a:pPr eaLnBrk="1" hangingPunct="1"/>
            <a:r>
              <a:rPr lang="zh-CN" altLang="en-US" sz="3600" dirty="0"/>
              <a:t>五、人机交互的应用</a:t>
            </a:r>
          </a:p>
        </p:txBody>
      </p:sp>
      <p:sp>
        <p:nvSpPr>
          <p:cNvPr id="74755" name="Rectangle 3"/>
          <p:cNvSpPr>
            <a:spLocks noGrp="1"/>
          </p:cNvSpPr>
          <p:nvPr>
            <p:ph idx="1"/>
          </p:nvPr>
        </p:nvSpPr>
        <p:spPr>
          <a:xfrm>
            <a:off x="179705" y="1268730"/>
            <a:ext cx="8800465" cy="3657600"/>
          </a:xfrm>
        </p:spPr>
        <p:txBody>
          <a:bodyPr vert="horz" wrap="square" lIns="91440" tIns="45720" rIns="91440" bIns="45720" anchor="t" anchorCtr="0"/>
          <a:lstStyle/>
          <a:p>
            <a:pPr eaLnBrk="1" hangingPunct="1"/>
            <a:r>
              <a:rPr lang="en-US" altLang="zh-CN" dirty="0">
                <a:solidFill>
                  <a:srgbClr val="0033CC"/>
                </a:solidFill>
              </a:rPr>
              <a:t>1. </a:t>
            </a:r>
            <a:r>
              <a:rPr lang="zh-CN" altLang="en-US" dirty="0">
                <a:solidFill>
                  <a:srgbClr val="0033CC"/>
                </a:solidFill>
              </a:rPr>
              <a:t>制造业</a:t>
            </a:r>
          </a:p>
          <a:p>
            <a:pPr lvl="1" eaLnBrk="1" hangingPunct="1"/>
            <a:r>
              <a:rPr lang="zh-CN" altLang="en-US" sz="2400" dirty="0"/>
              <a:t>位于法国</a:t>
            </a:r>
            <a:r>
              <a:rPr lang="en-US" altLang="zh-CN" sz="2400" dirty="0"/>
              <a:t>Velizy</a:t>
            </a:r>
            <a:r>
              <a:rPr lang="zh-CN" altLang="en-US" sz="2400" dirty="0"/>
              <a:t>城的汽车协同设计中心的标志雪铁龙 （</a:t>
            </a:r>
            <a:r>
              <a:rPr lang="en-US" altLang="zh-CN" sz="2400" dirty="0"/>
              <a:t>PSA</a:t>
            </a:r>
            <a:r>
              <a:rPr lang="zh-CN" altLang="en-US" sz="2400" dirty="0"/>
              <a:t>）公司利用</a:t>
            </a:r>
            <a:r>
              <a:rPr lang="en-US" altLang="zh-CN" sz="2400" dirty="0"/>
              <a:t>3DVIA Virtools </a:t>
            </a:r>
            <a:r>
              <a:rPr lang="zh-CN" altLang="en-US" sz="2400" dirty="0"/>
              <a:t>技术作为工业仿真系统的整合平台，采用主动式立体</a:t>
            </a:r>
            <a:r>
              <a:rPr lang="en-US" altLang="zh-CN" sz="2400" dirty="0"/>
              <a:t>Barco</a:t>
            </a:r>
            <a:r>
              <a:rPr lang="en-US" altLang="zh-CN" sz="2400" dirty="0">
                <a:latin typeface="Arial" panose="020B0604020202020204" pitchFamily="34" charset="0"/>
              </a:rPr>
              <a:t>‘</a:t>
            </a:r>
            <a:r>
              <a:rPr lang="en-US" altLang="zh-CN" sz="2400" dirty="0"/>
              <a:t>s I-Space 5</a:t>
            </a:r>
            <a:r>
              <a:rPr lang="zh-CN" altLang="en-US" sz="2400" dirty="0"/>
              <a:t>的</a:t>
            </a:r>
            <a:r>
              <a:rPr lang="en-US" altLang="zh-CN" sz="2400" dirty="0"/>
              <a:t>CAVE</a:t>
            </a:r>
            <a:r>
              <a:rPr lang="zh-CN" altLang="en-US" sz="2400" dirty="0"/>
              <a:t>洞穴式显示系统与</a:t>
            </a:r>
            <a:r>
              <a:rPr lang="en-US" altLang="zh-CN" sz="2400" dirty="0"/>
              <a:t>Barco CADWall</a:t>
            </a:r>
            <a:r>
              <a:rPr lang="zh-CN" altLang="en-US" sz="2400" dirty="0"/>
              <a:t>被动式单通道立体投影系统，德国的</a:t>
            </a:r>
            <a:r>
              <a:rPr lang="en-US" altLang="zh-CN" sz="2400" dirty="0"/>
              <a:t>A.R.T.</a:t>
            </a:r>
            <a:r>
              <a:rPr lang="zh-CN" altLang="en-US" sz="2400" dirty="0"/>
              <a:t>光学跟踪系统以及</a:t>
            </a:r>
            <a:r>
              <a:rPr lang="en-US" altLang="zh-CN" sz="2400" dirty="0"/>
              <a:t>Haption 6D 35-45</a:t>
            </a:r>
            <a:r>
              <a:rPr lang="zh-CN" altLang="en-US" sz="2400" dirty="0"/>
              <a:t>和</a:t>
            </a:r>
            <a:r>
              <a:rPr lang="en-US" altLang="zh-CN" sz="2400" dirty="0"/>
              <a:t>INCA</a:t>
            </a:r>
            <a:r>
              <a:rPr lang="zh-CN" altLang="en-US" sz="2400" dirty="0"/>
              <a:t>力反馈系统，用于汽车设计的检视、虚拟装配与协同项目的检测等等。</a:t>
            </a:r>
          </a:p>
          <a:p>
            <a:pPr eaLnBrk="1" hangingPunct="1"/>
            <a:endParaRPr lang="en-US" altLang="zh-CN" sz="2400" dirty="0"/>
          </a:p>
        </p:txBody>
      </p:sp>
      <p:pic>
        <p:nvPicPr>
          <p:cNvPr id="74756" name="Picture 6"/>
          <p:cNvPicPr>
            <a:picLocks noChangeAspect="1"/>
          </p:cNvPicPr>
          <p:nvPr/>
        </p:nvPicPr>
        <p:blipFill>
          <a:blip r:embed="rId3"/>
          <a:stretch>
            <a:fillRect/>
          </a:stretch>
        </p:blipFill>
        <p:spPr>
          <a:xfrm>
            <a:off x="5003800" y="4303713"/>
            <a:ext cx="3744913" cy="2417762"/>
          </a:xfrm>
          <a:prstGeom prst="rect">
            <a:avLst/>
          </a:prstGeom>
          <a:noFill/>
          <a:ln w="9525">
            <a:noFill/>
          </a:ln>
        </p:spPr>
      </p:pic>
      <p:sp>
        <p:nvSpPr>
          <p:cNvPr id="74757"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74758" name="灯片编号占位符 2"/>
          <p:cNvSpPr txBox="1">
            <a:spLocks noGrp="1"/>
          </p:cNvSpPr>
          <p:nvPr>
            <p:ph type="sldNum" sz="quarter" idx="12"/>
          </p:nvPr>
        </p:nvSpPr>
        <p:spPr>
          <a:xfrm>
            <a:off x="7092315" y="6229350"/>
            <a:ext cx="2133600" cy="476250"/>
          </a:xfrm>
        </p:spPr>
        <p:txBody>
          <a:bodyPr/>
          <a:lstStyle/>
          <a:p>
            <a:pPr marL="0" indent="0" algn="r" eaLnBrk="1" hangingPunct="1">
              <a:spcBef>
                <a:spcPct val="0"/>
              </a:spcBef>
              <a:buNone/>
            </a:pPr>
            <a:fld id="{9A0DB2DC-4C9A-4742-B13C-FB6460FD3503}" type="slidenum">
              <a:rPr lang="en-US" altLang="zh-CN" sz="1400" dirty="0"/>
              <a:t>44</a:t>
            </a:fld>
            <a:endParaRPr lang="en-US" altLang="zh-CN"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p:cNvSpPr>
          <p:nvPr>
            <p:ph idx="1"/>
          </p:nvPr>
        </p:nvSpPr>
        <p:spPr>
          <a:xfrm>
            <a:off x="260350" y="850900"/>
            <a:ext cx="7696200" cy="3657600"/>
          </a:xfrm>
        </p:spPr>
        <p:txBody>
          <a:bodyPr vert="horz" wrap="square" lIns="91440" tIns="45720" rIns="91440" bIns="45720" anchor="t" anchorCtr="0"/>
          <a:lstStyle/>
          <a:p>
            <a:pPr eaLnBrk="1" hangingPunct="1"/>
            <a:r>
              <a:rPr lang="en-US" altLang="zh-CN" dirty="0"/>
              <a:t>2. </a:t>
            </a:r>
            <a:r>
              <a:rPr lang="zh-CN" altLang="en-US" dirty="0"/>
              <a:t>教育科研</a:t>
            </a:r>
          </a:p>
        </p:txBody>
      </p:sp>
      <p:sp>
        <p:nvSpPr>
          <p:cNvPr id="76803" name="Rectangle 6"/>
          <p:cNvSpPr/>
          <p:nvPr/>
        </p:nvSpPr>
        <p:spPr>
          <a:xfrm>
            <a:off x="611188" y="909638"/>
            <a:ext cx="5688012" cy="4752975"/>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742950" lvl="1" indent="-285750" eaLnBrk="1" hangingPunct="1">
              <a:buNone/>
            </a:pPr>
            <a:r>
              <a:rPr lang="en-US" altLang="zh-CN" dirty="0"/>
              <a:t> </a:t>
            </a:r>
          </a:p>
          <a:p>
            <a:pPr marL="742950" lvl="1" indent="-285750" eaLnBrk="1" hangingPunct="1"/>
            <a:r>
              <a:rPr lang="zh-CN" altLang="en-US" dirty="0"/>
              <a:t>科视设计并安装的全沉浸式</a:t>
            </a:r>
            <a:r>
              <a:rPr lang="en-US" altLang="zh-CN" dirty="0"/>
              <a:t>Christie TotalVIEW</a:t>
            </a:r>
            <a:r>
              <a:rPr lang="en-US" altLang="zh-CN" dirty="0">
                <a:latin typeface="Arial" panose="020B0604020202020204" pitchFamily="34" charset="0"/>
              </a:rPr>
              <a:t>™</a:t>
            </a:r>
            <a:r>
              <a:rPr lang="en-US" altLang="zh-CN" dirty="0"/>
              <a:t> CAVE</a:t>
            </a:r>
            <a:r>
              <a:rPr lang="zh-CN" altLang="en-US" dirty="0"/>
              <a:t>，用于在威斯康星州</a:t>
            </a:r>
            <a:r>
              <a:rPr lang="en-US" altLang="zh-CN" dirty="0"/>
              <a:t>Pier</a:t>
            </a:r>
            <a:r>
              <a:rPr lang="zh-CN" altLang="en-US" dirty="0"/>
              <a:t>的密尔沃基举办的著名的</a:t>
            </a:r>
            <a:r>
              <a:rPr lang="en-US" altLang="zh-CN" dirty="0"/>
              <a:t>Discovery World</a:t>
            </a:r>
            <a:r>
              <a:rPr lang="zh-CN" altLang="en-US" dirty="0"/>
              <a:t>展览。这套被</a:t>
            </a:r>
            <a:r>
              <a:rPr lang="en-US" altLang="zh-CN" dirty="0"/>
              <a:t>Discovery World</a:t>
            </a:r>
            <a:r>
              <a:rPr lang="zh-CN" altLang="en-US" dirty="0"/>
              <a:t>称为</a:t>
            </a:r>
            <a:r>
              <a:rPr lang="en-US" altLang="zh-CN" dirty="0">
                <a:latin typeface="Arial" panose="020B0604020202020204" pitchFamily="34" charset="0"/>
              </a:rPr>
              <a:t>“</a:t>
            </a:r>
            <a:r>
              <a:rPr lang="zh-CN" altLang="en-US" dirty="0"/>
              <a:t>人机交互式虚拟教育</a:t>
            </a:r>
            <a:r>
              <a:rPr lang="en-US" altLang="zh-CN" dirty="0">
                <a:latin typeface="Arial" panose="020B0604020202020204" pitchFamily="34" charset="0"/>
              </a:rPr>
              <a:t>”</a:t>
            </a:r>
            <a:r>
              <a:rPr lang="zh-CN" altLang="en-US" dirty="0"/>
              <a:t>（</a:t>
            </a:r>
            <a:r>
              <a:rPr lang="en-US" altLang="zh-CN" dirty="0"/>
              <a:t>HIVE</a:t>
            </a:r>
            <a:r>
              <a:rPr lang="zh-CN" altLang="en-US" dirty="0"/>
              <a:t>）系统运用了</a:t>
            </a:r>
            <a:r>
              <a:rPr lang="en-US" altLang="zh-CN" dirty="0"/>
              <a:t>3D</a:t>
            </a:r>
            <a:r>
              <a:rPr lang="zh-CN" altLang="en-US" dirty="0"/>
              <a:t>投影显示技术</a:t>
            </a:r>
            <a:r>
              <a:rPr lang="en-US" altLang="zh-CN" dirty="0">
                <a:latin typeface="Arial" panose="020B0604020202020204" pitchFamily="34" charset="0"/>
              </a:rPr>
              <a:t>——</a:t>
            </a:r>
            <a:r>
              <a:rPr lang="en-US" altLang="zh-CN" dirty="0"/>
              <a:t>Mirage</a:t>
            </a:r>
            <a:r>
              <a:rPr lang="zh-CN" altLang="en-US" dirty="0"/>
              <a:t>系列投影机，实现了的沉浸式</a:t>
            </a:r>
            <a:r>
              <a:rPr lang="en-US" altLang="zh-CN" dirty="0"/>
              <a:t>3D</a:t>
            </a:r>
            <a:r>
              <a:rPr lang="zh-CN" altLang="en-US" dirty="0"/>
              <a:t>环境，使参观者能够获得关于生活环境的</a:t>
            </a:r>
            <a:r>
              <a:rPr lang="en-US" altLang="zh-CN" dirty="0">
                <a:latin typeface="Arial" panose="020B0604020202020204" pitchFamily="34" charset="0"/>
              </a:rPr>
              <a:t>“</a:t>
            </a:r>
            <a:r>
              <a:rPr lang="zh-CN" altLang="en-US" dirty="0"/>
              <a:t>近似真实</a:t>
            </a:r>
            <a:r>
              <a:rPr lang="en-US" altLang="zh-CN" dirty="0">
                <a:latin typeface="Arial" panose="020B0604020202020204" pitchFamily="34" charset="0"/>
              </a:rPr>
              <a:t>”</a:t>
            </a:r>
            <a:r>
              <a:rPr lang="zh-CN" altLang="en-US" dirty="0"/>
              <a:t>体验。</a:t>
            </a:r>
          </a:p>
          <a:p>
            <a:pPr marL="342900" lvl="0" indent="-342900" eaLnBrk="1" hangingPunct="1"/>
            <a:endParaRPr lang="en-US" altLang="zh-CN" dirty="0"/>
          </a:p>
        </p:txBody>
      </p:sp>
      <p:pic>
        <p:nvPicPr>
          <p:cNvPr id="76804" name="Picture 1" descr="20081023161731280"/>
          <p:cNvPicPr>
            <a:picLocks noChangeAspect="1"/>
          </p:cNvPicPr>
          <p:nvPr/>
        </p:nvPicPr>
        <p:blipFill>
          <a:blip r:embed="rId3"/>
          <a:stretch>
            <a:fillRect/>
          </a:stretch>
        </p:blipFill>
        <p:spPr>
          <a:xfrm>
            <a:off x="6372225" y="1484313"/>
            <a:ext cx="2452688" cy="3649662"/>
          </a:xfrm>
          <a:prstGeom prst="rect">
            <a:avLst/>
          </a:prstGeom>
          <a:noFill/>
          <a:ln w="9525">
            <a:noFill/>
          </a:ln>
        </p:spPr>
      </p:pic>
      <p:sp>
        <p:nvSpPr>
          <p:cNvPr id="76805"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76806" name="灯片编号占位符 2"/>
          <p:cNvSpPr txBox="1">
            <a:spLocks noGrp="1"/>
          </p:cNvSpPr>
          <p:nvPr>
            <p:ph type="sldNum" sz="quarter" idx="12"/>
          </p:nvPr>
        </p:nvSpPr>
        <p:spPr>
          <a:xfrm>
            <a:off x="6948170" y="6309360"/>
            <a:ext cx="2133600" cy="476250"/>
          </a:xfrm>
        </p:spPr>
        <p:txBody>
          <a:bodyPr/>
          <a:lstStyle/>
          <a:p>
            <a:pPr marL="0" indent="0" algn="r" eaLnBrk="1" hangingPunct="1">
              <a:spcBef>
                <a:spcPct val="0"/>
              </a:spcBef>
              <a:buNone/>
            </a:pPr>
            <a:fld id="{9A0DB2DC-4C9A-4742-B13C-FB6460FD3503}" type="slidenum">
              <a:rPr lang="en-US" altLang="zh-CN" sz="1400" dirty="0"/>
              <a:t>45</a:t>
            </a:fld>
            <a:endParaRPr lang="en-US" altLang="zh-CN" sz="1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p:cNvSpPr>
          <p:nvPr>
            <p:ph idx="1"/>
          </p:nvPr>
        </p:nvSpPr>
        <p:spPr>
          <a:xfrm>
            <a:off x="685800" y="1196975"/>
            <a:ext cx="7696200" cy="3657600"/>
          </a:xfrm>
        </p:spPr>
        <p:txBody>
          <a:bodyPr vert="horz" wrap="square" lIns="91440" tIns="45720" rIns="91440" bIns="45720" anchor="t" anchorCtr="0"/>
          <a:lstStyle/>
          <a:p>
            <a:pPr eaLnBrk="1" hangingPunct="1"/>
            <a:r>
              <a:rPr lang="en-US" altLang="zh-CN" dirty="0"/>
              <a:t>3.</a:t>
            </a:r>
            <a:r>
              <a:rPr lang="zh-CN" altLang="en-US" dirty="0"/>
              <a:t>生活</a:t>
            </a:r>
          </a:p>
          <a:p>
            <a:pPr lvl="1" eaLnBrk="1" hangingPunct="1"/>
            <a:r>
              <a:rPr lang="zh-CN" altLang="en-US" dirty="0"/>
              <a:t>指纹识别和人脸表情识别技术广泛应用于人们日常生活的通信过程或者安全保护。</a:t>
            </a:r>
          </a:p>
          <a:p>
            <a:pPr eaLnBrk="1" hangingPunct="1"/>
            <a:endParaRPr lang="en-US" altLang="zh-CN" dirty="0"/>
          </a:p>
        </p:txBody>
      </p:sp>
      <p:pic>
        <p:nvPicPr>
          <p:cNvPr id="78851" name="Picture 1"/>
          <p:cNvPicPr>
            <a:picLocks noChangeAspect="1"/>
          </p:cNvPicPr>
          <p:nvPr/>
        </p:nvPicPr>
        <p:blipFill>
          <a:blip r:embed="rId3"/>
          <a:stretch>
            <a:fillRect/>
          </a:stretch>
        </p:blipFill>
        <p:spPr>
          <a:xfrm>
            <a:off x="2052638" y="2781300"/>
            <a:ext cx="4679950" cy="2994025"/>
          </a:xfrm>
          <a:prstGeom prst="rect">
            <a:avLst/>
          </a:prstGeom>
          <a:noFill/>
          <a:ln w="9525">
            <a:noFill/>
          </a:ln>
        </p:spPr>
      </p:pic>
      <p:sp>
        <p:nvSpPr>
          <p:cNvPr id="78852"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78853" name="灯片编号占位符 2"/>
          <p:cNvSpPr txBox="1">
            <a:spLocks noGrp="1"/>
          </p:cNvSpPr>
          <p:nvPr>
            <p:ph type="sldNum" sz="quarter" idx="12"/>
          </p:nvPr>
        </p:nvSpPr>
        <p:spPr>
          <a:xfrm>
            <a:off x="7010400" y="6309360"/>
            <a:ext cx="2133600" cy="476250"/>
          </a:xfrm>
        </p:spPr>
        <p:txBody>
          <a:bodyPr/>
          <a:lstStyle/>
          <a:p>
            <a:pPr marL="0" indent="0" algn="r" eaLnBrk="1" hangingPunct="1">
              <a:spcBef>
                <a:spcPct val="0"/>
              </a:spcBef>
              <a:buNone/>
            </a:pPr>
            <a:fld id="{9A0DB2DC-4C9A-4742-B13C-FB6460FD3503}" type="slidenum">
              <a:rPr lang="en-US" altLang="zh-CN" sz="1400" dirty="0"/>
              <a:t>46</a:t>
            </a:fld>
            <a:endParaRPr lang="en-US" altLang="zh-CN" sz="1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p:cNvSpPr>
          <p:nvPr>
            <p:ph idx="1"/>
          </p:nvPr>
        </p:nvSpPr>
        <p:spPr>
          <a:xfrm>
            <a:off x="685800" y="1139825"/>
            <a:ext cx="7696200" cy="3657600"/>
          </a:xfrm>
        </p:spPr>
        <p:txBody>
          <a:bodyPr vert="horz" wrap="square" lIns="91440" tIns="45720" rIns="91440" bIns="45720" anchor="t" anchorCtr="0"/>
          <a:lstStyle/>
          <a:p>
            <a:pPr eaLnBrk="1" hangingPunct="1"/>
            <a:r>
              <a:rPr lang="en-US" altLang="zh-CN" dirty="0"/>
              <a:t>4. </a:t>
            </a:r>
            <a:r>
              <a:rPr lang="zh-CN" altLang="en-US" dirty="0"/>
              <a:t>文化娱乐</a:t>
            </a:r>
          </a:p>
          <a:p>
            <a:pPr lvl="1" eaLnBrk="1" hangingPunct="1"/>
            <a:r>
              <a:rPr lang="zh-CN" altLang="en-US" dirty="0"/>
              <a:t>在影视制作领域，动作捕捉设备已经得到了广泛应用。如图展示了</a:t>
            </a:r>
            <a:r>
              <a:rPr lang="zh-CN" altLang="en-US" dirty="0">
                <a:latin typeface="Arial" panose="020B0604020202020204" pitchFamily="34" charset="0"/>
              </a:rPr>
              <a:t>“</a:t>
            </a:r>
            <a:r>
              <a:rPr lang="zh-CN" altLang="en-US" dirty="0"/>
              <a:t>加勒比海盗</a:t>
            </a:r>
            <a:r>
              <a:rPr lang="en-US" altLang="zh-CN" dirty="0"/>
              <a:t>3</a:t>
            </a:r>
            <a:r>
              <a:rPr lang="en-US" altLang="zh-CN" dirty="0">
                <a:latin typeface="Arial" panose="020B0604020202020204" pitchFamily="34" charset="0"/>
              </a:rPr>
              <a:t>”</a:t>
            </a:r>
            <a:r>
              <a:rPr lang="zh-CN" altLang="en-US" dirty="0"/>
              <a:t>制作过程中，</a:t>
            </a:r>
            <a:r>
              <a:rPr lang="zh-CN" altLang="en-US" b="1" dirty="0">
                <a:solidFill>
                  <a:srgbClr val="0033CC"/>
                </a:solidFill>
              </a:rPr>
              <a:t>运动捕捉</a:t>
            </a:r>
            <a:r>
              <a:rPr lang="zh-CN" altLang="en-US" dirty="0"/>
              <a:t>实验室场景和最终合成的影片效果。</a:t>
            </a:r>
          </a:p>
        </p:txBody>
      </p:sp>
      <p:pic>
        <p:nvPicPr>
          <p:cNvPr id="80899" name="Picture 2"/>
          <p:cNvPicPr>
            <a:picLocks noChangeAspect="1"/>
          </p:cNvPicPr>
          <p:nvPr/>
        </p:nvPicPr>
        <p:blipFill>
          <a:blip r:embed="rId3"/>
          <a:stretch>
            <a:fillRect/>
          </a:stretch>
        </p:blipFill>
        <p:spPr>
          <a:xfrm>
            <a:off x="571500" y="3071813"/>
            <a:ext cx="3919538" cy="2786062"/>
          </a:xfrm>
          <a:prstGeom prst="rect">
            <a:avLst/>
          </a:prstGeom>
          <a:noFill/>
          <a:ln w="9525">
            <a:noFill/>
          </a:ln>
        </p:spPr>
      </p:pic>
      <p:pic>
        <p:nvPicPr>
          <p:cNvPr id="80900" name="Picture 3"/>
          <p:cNvPicPr>
            <a:picLocks noChangeAspect="1"/>
          </p:cNvPicPr>
          <p:nvPr/>
        </p:nvPicPr>
        <p:blipFill>
          <a:blip r:embed="rId4"/>
          <a:stretch>
            <a:fillRect/>
          </a:stretch>
        </p:blipFill>
        <p:spPr>
          <a:xfrm>
            <a:off x="4643438" y="3071813"/>
            <a:ext cx="4302125" cy="2760662"/>
          </a:xfrm>
          <a:prstGeom prst="rect">
            <a:avLst/>
          </a:prstGeom>
          <a:noFill/>
          <a:ln w="9525">
            <a:noFill/>
          </a:ln>
        </p:spPr>
      </p:pic>
      <p:sp>
        <p:nvSpPr>
          <p:cNvPr id="80901"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80902" name="灯片编号占位符 2"/>
          <p:cNvSpPr txBox="1">
            <a:spLocks noGrp="1"/>
          </p:cNvSpPr>
          <p:nvPr>
            <p:ph type="sldNum" sz="quarter" idx="12"/>
          </p:nvPr>
        </p:nvSpPr>
        <p:spPr>
          <a:xfrm>
            <a:off x="7092315" y="6381750"/>
            <a:ext cx="2133600" cy="476250"/>
          </a:xfrm>
        </p:spPr>
        <p:txBody>
          <a:bodyPr/>
          <a:lstStyle/>
          <a:p>
            <a:pPr marL="0" indent="0" algn="r" eaLnBrk="1" hangingPunct="1">
              <a:spcBef>
                <a:spcPct val="0"/>
              </a:spcBef>
              <a:buNone/>
            </a:pPr>
            <a:fld id="{9A0DB2DC-4C9A-4742-B13C-FB6460FD3503}" type="slidenum">
              <a:rPr lang="en-US" altLang="zh-CN" sz="1400" dirty="0"/>
              <a:t>47</a:t>
            </a:fld>
            <a:endParaRPr lang="en-US" altLang="zh-CN"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p:cNvSpPr>
          <p:nvPr>
            <p:ph idx="1"/>
          </p:nvPr>
        </p:nvSpPr>
        <p:spPr>
          <a:xfrm>
            <a:off x="395288" y="549275"/>
            <a:ext cx="7696200" cy="3657600"/>
          </a:xfrm>
        </p:spPr>
        <p:txBody>
          <a:bodyPr vert="horz" wrap="square" lIns="91440" tIns="45720" rIns="91440" bIns="45720" anchor="t" anchorCtr="0"/>
          <a:lstStyle/>
          <a:p>
            <a:pPr eaLnBrk="1" hangingPunct="1"/>
            <a:r>
              <a:rPr lang="en-US" altLang="zh-CN" dirty="0"/>
              <a:t>5. </a:t>
            </a:r>
            <a:r>
              <a:rPr lang="zh-CN" altLang="en-US" dirty="0"/>
              <a:t>体育</a:t>
            </a:r>
          </a:p>
          <a:p>
            <a:pPr lvl="1" eaLnBrk="1" hangingPunct="1"/>
            <a:r>
              <a:rPr lang="zh-CN" altLang="en-US" dirty="0"/>
              <a:t>英国推出三维立体电视节目，播放了英式橄榄球和足球比赛画面，通过两台摄像机拍摄，模拟人左右眼的成像，观众通过特制的三维立体眼镜，使大脑对图像进行处理，让画面看上去好像在起居室里现身。给观众身临其境的感觉，球员的一举一动仿佛就在身边。</a:t>
            </a:r>
          </a:p>
          <a:p>
            <a:pPr eaLnBrk="1" hangingPunct="1"/>
            <a:endParaRPr lang="en-US" altLang="zh-CN" dirty="0"/>
          </a:p>
        </p:txBody>
      </p:sp>
      <p:pic>
        <p:nvPicPr>
          <p:cNvPr id="82947" name="Picture 2" descr="英国明年将推三维立体电视节目(组图)"/>
          <p:cNvPicPr>
            <a:picLocks noChangeAspect="1"/>
          </p:cNvPicPr>
          <p:nvPr/>
        </p:nvPicPr>
        <p:blipFill>
          <a:blip r:embed="rId3"/>
          <a:stretch>
            <a:fillRect/>
          </a:stretch>
        </p:blipFill>
        <p:spPr>
          <a:xfrm>
            <a:off x="539750" y="3932873"/>
            <a:ext cx="4087813" cy="2503487"/>
          </a:xfrm>
          <a:prstGeom prst="rect">
            <a:avLst/>
          </a:prstGeom>
          <a:noFill/>
          <a:ln w="9525">
            <a:noFill/>
          </a:ln>
        </p:spPr>
      </p:pic>
      <p:pic>
        <p:nvPicPr>
          <p:cNvPr id="82948" name="Picture 3" descr="英国明年将推三维立体电视节目(组图)"/>
          <p:cNvPicPr>
            <a:picLocks noChangeAspect="1"/>
          </p:cNvPicPr>
          <p:nvPr/>
        </p:nvPicPr>
        <p:blipFill>
          <a:blip r:embed="rId4"/>
          <a:stretch>
            <a:fillRect/>
          </a:stretch>
        </p:blipFill>
        <p:spPr>
          <a:xfrm>
            <a:off x="4683125" y="3932873"/>
            <a:ext cx="4086225" cy="2503487"/>
          </a:xfrm>
          <a:prstGeom prst="rect">
            <a:avLst/>
          </a:prstGeom>
          <a:noFill/>
          <a:ln w="9525">
            <a:noFill/>
          </a:ln>
        </p:spPr>
      </p:pic>
      <p:sp>
        <p:nvSpPr>
          <p:cNvPr id="82949"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82950" name="灯片编号占位符 2"/>
          <p:cNvSpPr txBox="1">
            <a:spLocks noGrp="1"/>
          </p:cNvSpPr>
          <p:nvPr>
            <p:ph type="sldNum" sz="quarter" idx="12"/>
          </p:nvPr>
        </p:nvSpPr>
        <p:spPr>
          <a:xfrm>
            <a:off x="7092315" y="6381750"/>
            <a:ext cx="2133600" cy="476250"/>
          </a:xfrm>
        </p:spPr>
        <p:txBody>
          <a:bodyPr/>
          <a:lstStyle/>
          <a:p>
            <a:pPr marL="0" indent="0" algn="r" eaLnBrk="1" hangingPunct="1">
              <a:spcBef>
                <a:spcPct val="0"/>
              </a:spcBef>
              <a:buNone/>
            </a:pPr>
            <a:fld id="{9A0DB2DC-4C9A-4742-B13C-FB6460FD3503}" type="slidenum">
              <a:rPr lang="en-US" altLang="zh-CN" sz="1400" dirty="0"/>
              <a:t>48</a:t>
            </a:fld>
            <a:endParaRPr lang="en-US" altLang="zh-CN"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p:cNvSpPr>
          <p:nvPr>
            <p:ph type="body" sz="half" idx="1"/>
          </p:nvPr>
        </p:nvSpPr>
        <p:spPr>
          <a:xfrm>
            <a:off x="539433" y="764223"/>
            <a:ext cx="7632700" cy="4967287"/>
          </a:xfrm>
        </p:spPr>
        <p:txBody>
          <a:bodyPr vert="horz" wrap="square" lIns="91440" tIns="45720" rIns="91440" bIns="45720" anchor="t" anchorCtr="0"/>
          <a:lstStyle/>
          <a:p>
            <a:pPr lvl="1" eaLnBrk="1" hangingPunct="1"/>
            <a:r>
              <a:rPr lang="zh-CN" altLang="en-US" b="1" dirty="0">
                <a:solidFill>
                  <a:srgbClr val="0033CC"/>
                </a:solidFill>
              </a:rPr>
              <a:t>运动捕捉系统</a:t>
            </a:r>
            <a:r>
              <a:rPr lang="zh-CN" altLang="en-US" dirty="0"/>
              <a:t>在体育训练中可以帮助教练员从不同的视角观察和监控运动员的技术动作，并大量地获取某类技术动作的</a:t>
            </a:r>
            <a:r>
              <a:rPr lang="zh-CN" altLang="en-US" b="1" dirty="0">
                <a:solidFill>
                  <a:srgbClr val="0033CC"/>
                </a:solidFill>
              </a:rPr>
              <a:t>运动参数</a:t>
            </a:r>
            <a:r>
              <a:rPr lang="zh-CN" altLang="en-US" dirty="0"/>
              <a:t>及</a:t>
            </a:r>
            <a:r>
              <a:rPr lang="zh-CN" altLang="en-US" b="1" dirty="0">
                <a:solidFill>
                  <a:srgbClr val="0033CC"/>
                </a:solidFill>
              </a:rPr>
              <a:t>生理生化指标等数据</a:t>
            </a:r>
            <a:r>
              <a:rPr lang="zh-CN" altLang="en-US" dirty="0"/>
              <a:t>，并统计出其运动规律，为科学训练提供标准规范的技术指导。</a:t>
            </a:r>
          </a:p>
          <a:p>
            <a:pPr lvl="2" eaLnBrk="1" hangingPunct="1"/>
            <a:r>
              <a:rPr lang="zh-CN" altLang="en-US" dirty="0"/>
              <a:t>曲棍球训练系统</a:t>
            </a:r>
          </a:p>
          <a:p>
            <a:pPr eaLnBrk="1" hangingPunct="1">
              <a:buClrTx/>
              <a:buSzTx/>
              <a:buFontTx/>
            </a:pPr>
            <a:endParaRPr lang="en-US" altLang="zh-CN" sz="2000" dirty="0"/>
          </a:p>
        </p:txBody>
      </p:sp>
      <p:graphicFrame>
        <p:nvGraphicFramePr>
          <p:cNvPr id="84995" name="Object 1"/>
          <p:cNvGraphicFramePr>
            <a:graphicFrameLocks noGrp="1"/>
          </p:cNvGraphicFramePr>
          <p:nvPr>
            <p:ph sz="half" idx="2"/>
          </p:nvPr>
        </p:nvGraphicFramePr>
        <p:xfrm>
          <a:off x="4376103" y="3357245"/>
          <a:ext cx="4032250" cy="2611438"/>
        </p:xfrm>
        <a:graphic>
          <a:graphicData uri="http://schemas.openxmlformats.org/presentationml/2006/ole">
            <mc:AlternateContent xmlns:mc="http://schemas.openxmlformats.org/markup-compatibility/2006">
              <mc:Choice xmlns:v="urn:schemas-microsoft-com:vml" Requires="v">
                <p:oleObj r:id="rId3" imgW="4286250" imgH="2781300" progId="Word.Picture.8">
                  <p:embed/>
                </p:oleObj>
              </mc:Choice>
              <mc:Fallback>
                <p:oleObj r:id="rId3" imgW="4286250" imgH="2781300" progId="Word.Picture.8">
                  <p:embed/>
                  <p:pic>
                    <p:nvPicPr>
                      <p:cNvPr id="84995" name="Object 1"/>
                      <p:cNvPicPr/>
                      <p:nvPr/>
                    </p:nvPicPr>
                    <p:blipFill>
                      <a:blip r:embed="rId4"/>
                      <a:srcRect/>
                      <a:stretch>
                        <a:fillRect/>
                      </a:stretch>
                    </p:blipFill>
                    <p:spPr>
                      <a:xfrm>
                        <a:off x="4376103" y="3357245"/>
                        <a:ext cx="4032250" cy="2611438"/>
                      </a:xfrm>
                      <a:prstGeom prst="rect">
                        <a:avLst/>
                      </a:prstGeom>
                      <a:noFill/>
                      <a:ln w="38100">
                        <a:miter/>
                      </a:ln>
                    </p:spPr>
                  </p:pic>
                </p:oleObj>
              </mc:Fallback>
            </mc:AlternateContent>
          </a:graphicData>
        </a:graphic>
      </p:graphicFrame>
      <p:sp>
        <p:nvSpPr>
          <p:cNvPr id="84996"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84997" name="灯片编号占位符 2"/>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49</a:t>
            </a:fld>
            <a:endParaRPr lang="en-US" altLang="zh-CN"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3"/>
          <p:cNvSpPr>
            <a:spLocks noGrp="1"/>
          </p:cNvSpPr>
          <p:nvPr>
            <p:ph idx="1"/>
          </p:nvPr>
        </p:nvSpPr>
        <p:spPr>
          <a:xfrm>
            <a:off x="457200" y="1412875"/>
            <a:ext cx="8229600" cy="4454525"/>
          </a:xfrm>
        </p:spPr>
        <p:txBody>
          <a:bodyPr wrap="square" lIns="91440" tIns="45720" rIns="91440" bIns="45720" anchor="t" anchorCtr="0"/>
          <a:lstStyle/>
          <a:p>
            <a:pPr eaLnBrk="1" hangingPunct="1">
              <a:lnSpc>
                <a:spcPct val="90000"/>
              </a:lnSpc>
            </a:pPr>
            <a:r>
              <a:rPr lang="zh-CN" altLang="en-US" sz="2400" dirty="0"/>
              <a:t>本教材涵盖了</a:t>
            </a:r>
            <a:r>
              <a:rPr lang="en-US" altLang="zh-CN" sz="2400" dirty="0"/>
              <a:t>ACM-IEEE</a:t>
            </a:r>
            <a:r>
              <a:rPr lang="zh-CN" altLang="en-US" sz="2400" dirty="0"/>
              <a:t>课程体系（</a:t>
            </a:r>
            <a:r>
              <a:rPr lang="en-US" altLang="zh-CN" sz="2400" dirty="0"/>
              <a:t>2001</a:t>
            </a:r>
            <a:r>
              <a:rPr lang="zh-CN" altLang="en-US" sz="2400" dirty="0"/>
              <a:t>）中相关课程的大部分专题：</a:t>
            </a:r>
          </a:p>
          <a:p>
            <a:pPr eaLnBrk="1" hangingPunct="1">
              <a:lnSpc>
                <a:spcPct val="90000"/>
              </a:lnSpc>
              <a:buNone/>
            </a:pPr>
            <a:r>
              <a:rPr lang="zh-CN" altLang="en-US" sz="2400" dirty="0"/>
              <a:t>     </a:t>
            </a:r>
            <a:r>
              <a:rPr lang="en-US" altLang="zh-CN" sz="2400" dirty="0"/>
              <a:t>HCI1</a:t>
            </a:r>
            <a:r>
              <a:rPr lang="zh-CN" altLang="en-US" sz="2400" dirty="0"/>
              <a:t>：人机交互基础（第</a:t>
            </a:r>
            <a:r>
              <a:rPr lang="en-US" altLang="zh-CN" sz="2400" dirty="0"/>
              <a:t>1-5</a:t>
            </a:r>
            <a:r>
              <a:rPr lang="zh-CN" altLang="en-US" sz="2400" dirty="0"/>
              <a:t>、</a:t>
            </a:r>
            <a:r>
              <a:rPr lang="en-US" altLang="zh-CN" sz="2400" dirty="0"/>
              <a:t>14</a:t>
            </a:r>
            <a:r>
              <a:rPr lang="zh-CN" altLang="en-US" sz="2400" dirty="0"/>
              <a:t>章）</a:t>
            </a:r>
          </a:p>
          <a:p>
            <a:pPr eaLnBrk="1" hangingPunct="1">
              <a:lnSpc>
                <a:spcPct val="90000"/>
              </a:lnSpc>
              <a:buNone/>
            </a:pPr>
            <a:r>
              <a:rPr lang="zh-CN" altLang="en-US" sz="2400" dirty="0"/>
              <a:t>     </a:t>
            </a:r>
            <a:r>
              <a:rPr lang="en-US" altLang="zh-CN" sz="2400" dirty="0"/>
              <a:t>HCI2</a:t>
            </a:r>
            <a:r>
              <a:rPr lang="zh-CN" altLang="en-US" sz="2400" dirty="0"/>
              <a:t>：创建简单的</a:t>
            </a:r>
            <a:r>
              <a:rPr lang="en-US" altLang="zh-CN" sz="2400" dirty="0"/>
              <a:t>GUI</a:t>
            </a:r>
            <a:r>
              <a:rPr lang="zh-CN" altLang="en-US" sz="2400" dirty="0"/>
              <a:t>（第</a:t>
            </a:r>
            <a:r>
              <a:rPr lang="en-US" altLang="zh-CN" sz="2400" dirty="0"/>
              <a:t>1</a:t>
            </a:r>
            <a:r>
              <a:rPr lang="zh-CN" altLang="en-US" sz="2400" dirty="0"/>
              <a:t>、</a:t>
            </a:r>
            <a:r>
              <a:rPr lang="en-US" altLang="zh-CN" sz="2400" dirty="0"/>
              <a:t>6</a:t>
            </a:r>
            <a:r>
              <a:rPr lang="zh-CN" altLang="en-US" sz="2400" dirty="0"/>
              <a:t>、</a:t>
            </a:r>
            <a:r>
              <a:rPr lang="en-US" altLang="zh-CN" sz="2400" dirty="0"/>
              <a:t>8</a:t>
            </a:r>
            <a:r>
              <a:rPr lang="zh-CN" altLang="en-US" sz="2400" dirty="0"/>
              <a:t>、</a:t>
            </a:r>
            <a:r>
              <a:rPr lang="en-US" altLang="zh-CN" sz="2400" dirty="0"/>
              <a:t>10</a:t>
            </a:r>
            <a:r>
              <a:rPr lang="zh-CN" altLang="en-US" sz="2400" dirty="0"/>
              <a:t>章）</a:t>
            </a:r>
          </a:p>
          <a:p>
            <a:pPr eaLnBrk="1" hangingPunct="1">
              <a:lnSpc>
                <a:spcPct val="90000"/>
              </a:lnSpc>
              <a:buNone/>
            </a:pPr>
            <a:r>
              <a:rPr lang="zh-CN" altLang="en-US" sz="2400" dirty="0"/>
              <a:t>     </a:t>
            </a:r>
            <a:r>
              <a:rPr lang="en-US" altLang="zh-CN" sz="2400" dirty="0"/>
              <a:t>HCI3</a:t>
            </a:r>
            <a:r>
              <a:rPr lang="zh-CN" altLang="en-US" sz="2400" dirty="0"/>
              <a:t>：用户为中心的评估（第</a:t>
            </a:r>
            <a:r>
              <a:rPr lang="en-US" altLang="zh-CN" sz="2400" dirty="0"/>
              <a:t>1</a:t>
            </a:r>
            <a:r>
              <a:rPr lang="zh-CN" altLang="en-US" sz="2400" dirty="0"/>
              <a:t>、</a:t>
            </a:r>
            <a:r>
              <a:rPr lang="en-US" altLang="zh-CN" sz="2400" dirty="0"/>
              <a:t>10-15</a:t>
            </a:r>
            <a:r>
              <a:rPr lang="zh-CN" altLang="en-US" sz="2400" dirty="0"/>
              <a:t>章）</a:t>
            </a:r>
          </a:p>
          <a:p>
            <a:pPr eaLnBrk="1" hangingPunct="1">
              <a:lnSpc>
                <a:spcPct val="90000"/>
              </a:lnSpc>
              <a:buNone/>
            </a:pPr>
            <a:r>
              <a:rPr lang="zh-CN" altLang="en-US" sz="2400" dirty="0"/>
              <a:t>     </a:t>
            </a:r>
            <a:r>
              <a:rPr lang="en-US" altLang="zh-CN" sz="2400" dirty="0"/>
              <a:t>HCI4</a:t>
            </a:r>
            <a:r>
              <a:rPr lang="zh-CN" altLang="en-US" sz="2400" dirty="0"/>
              <a:t>：用户为中心的设计（第</a:t>
            </a:r>
            <a:r>
              <a:rPr lang="en-US" altLang="zh-CN" sz="2400" dirty="0"/>
              <a:t>1</a:t>
            </a:r>
            <a:r>
              <a:rPr lang="zh-CN" altLang="en-US" sz="2400" dirty="0"/>
              <a:t>、第</a:t>
            </a:r>
            <a:r>
              <a:rPr lang="en-US" altLang="zh-CN" sz="2400" dirty="0"/>
              <a:t>6-9</a:t>
            </a:r>
            <a:r>
              <a:rPr lang="zh-CN" altLang="en-US" sz="2400" dirty="0"/>
              <a:t>章）</a:t>
            </a:r>
          </a:p>
          <a:p>
            <a:pPr eaLnBrk="1" hangingPunct="1">
              <a:lnSpc>
                <a:spcPct val="90000"/>
              </a:lnSpc>
              <a:buNone/>
            </a:pPr>
            <a:r>
              <a:rPr lang="zh-CN" altLang="en-US" sz="2400" dirty="0"/>
              <a:t>     </a:t>
            </a:r>
            <a:r>
              <a:rPr lang="en-US" altLang="zh-CN" sz="2400" dirty="0"/>
              <a:t>HCI5</a:t>
            </a:r>
            <a:r>
              <a:rPr lang="zh-CN" altLang="en-US" sz="2400" dirty="0"/>
              <a:t>：</a:t>
            </a:r>
            <a:r>
              <a:rPr lang="en-US" altLang="zh-CN" sz="2400" dirty="0"/>
              <a:t>GUI</a:t>
            </a:r>
            <a:r>
              <a:rPr lang="zh-CN" altLang="en-US" sz="2400" dirty="0"/>
              <a:t>设计（第</a:t>
            </a:r>
            <a:r>
              <a:rPr lang="en-US" altLang="zh-CN" sz="2400" dirty="0"/>
              <a:t>2</a:t>
            </a:r>
            <a:r>
              <a:rPr lang="zh-CN" altLang="en-US" sz="2400" dirty="0"/>
              <a:t>、</a:t>
            </a:r>
            <a:r>
              <a:rPr lang="en-US" altLang="zh-CN" sz="2400" dirty="0"/>
              <a:t>8</a:t>
            </a:r>
            <a:r>
              <a:rPr lang="zh-CN" altLang="en-US" sz="2400" dirty="0"/>
              <a:t>章）</a:t>
            </a:r>
          </a:p>
          <a:p>
            <a:pPr eaLnBrk="1" hangingPunct="1">
              <a:lnSpc>
                <a:spcPct val="90000"/>
              </a:lnSpc>
              <a:buNone/>
            </a:pPr>
            <a:r>
              <a:rPr lang="zh-CN" altLang="en-US" sz="2400" dirty="0"/>
              <a:t>     </a:t>
            </a:r>
            <a:r>
              <a:rPr lang="en-US" altLang="zh-CN" sz="2400" dirty="0"/>
              <a:t>HCI6</a:t>
            </a:r>
            <a:r>
              <a:rPr lang="zh-CN" altLang="en-US" sz="2400" dirty="0"/>
              <a:t>：</a:t>
            </a:r>
            <a:r>
              <a:rPr lang="en-US" altLang="zh-CN" sz="2400" dirty="0"/>
              <a:t>GUI</a:t>
            </a:r>
            <a:r>
              <a:rPr lang="zh-CN" altLang="en-US" sz="2400" dirty="0"/>
              <a:t>程序设计（第</a:t>
            </a:r>
            <a:r>
              <a:rPr lang="en-US" altLang="zh-CN" sz="2400" dirty="0"/>
              <a:t>7-9</a:t>
            </a:r>
            <a:r>
              <a:rPr lang="zh-CN" altLang="en-US" sz="2400" dirty="0"/>
              <a:t>章简单介绍）</a:t>
            </a:r>
          </a:p>
          <a:p>
            <a:pPr eaLnBrk="1" hangingPunct="1">
              <a:lnSpc>
                <a:spcPct val="90000"/>
              </a:lnSpc>
              <a:buNone/>
            </a:pPr>
            <a:r>
              <a:rPr lang="zh-CN" altLang="en-US" sz="2400" dirty="0"/>
              <a:t>     </a:t>
            </a:r>
            <a:r>
              <a:rPr lang="en-US" altLang="zh-CN" sz="2400" dirty="0"/>
              <a:t>HCI7</a:t>
            </a:r>
            <a:r>
              <a:rPr lang="zh-CN" altLang="en-US" sz="2400" dirty="0"/>
              <a:t>：</a:t>
            </a:r>
            <a:r>
              <a:rPr lang="en-US" altLang="zh-CN" sz="2400" dirty="0"/>
              <a:t>HCI</a:t>
            </a:r>
            <a:r>
              <a:rPr lang="zh-CN" altLang="en-US" sz="2400" dirty="0"/>
              <a:t>多媒体信息系统及网站设计（贯穿全书）</a:t>
            </a:r>
          </a:p>
          <a:p>
            <a:pPr eaLnBrk="1" hangingPunct="1">
              <a:lnSpc>
                <a:spcPct val="90000"/>
              </a:lnSpc>
              <a:buNone/>
            </a:pPr>
            <a:r>
              <a:rPr lang="zh-CN" altLang="en-US" sz="2400" dirty="0"/>
              <a:t>     </a:t>
            </a:r>
            <a:r>
              <a:rPr lang="en-US" altLang="zh-CN" sz="2400" dirty="0"/>
              <a:t>HCI8</a:t>
            </a:r>
            <a:r>
              <a:rPr lang="zh-CN" altLang="en-US" sz="2400" dirty="0"/>
              <a:t>：协作与通信技术（第</a:t>
            </a:r>
            <a:r>
              <a:rPr lang="en-US" altLang="zh-CN" sz="2400" dirty="0"/>
              <a:t>1-5</a:t>
            </a:r>
            <a:r>
              <a:rPr lang="zh-CN" altLang="en-US" sz="2400" dirty="0"/>
              <a:t>章）</a:t>
            </a:r>
          </a:p>
          <a:p>
            <a:pPr eaLnBrk="1" hangingPunct="1">
              <a:lnSpc>
                <a:spcPct val="90000"/>
              </a:lnSpc>
            </a:pPr>
            <a:endParaRPr lang="en-US" altLang="zh-CN" sz="2400" dirty="0"/>
          </a:p>
        </p:txBody>
      </p:sp>
      <p:sp>
        <p:nvSpPr>
          <p:cNvPr id="2" name="页脚占位符 1"/>
          <p:cNvSpPr>
            <a:spLocks noGrp="1"/>
          </p:cNvSpPr>
          <p:nvPr>
            <p:ph type="ftr" sz="quarter" idx="10"/>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19" name="灯片编号占位符 2"/>
          <p:cNvSpPr>
            <a:spLocks noGrp="1"/>
          </p:cNvSpPr>
          <p:nvPr>
            <p:ph type="sldNum" sz="quarter" idx="11"/>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pitchFamily="34" charset="0"/>
              </a:rPr>
              <a:t>5</a:t>
            </a:fld>
            <a:endParaRPr lang="en-US" altLang="zh-CN" sz="1200" dirty="0">
              <a:latin typeface="Arial Black" panose="020B0A040201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p:cNvSpPr>
          <p:nvPr>
            <p:ph idx="1"/>
          </p:nvPr>
        </p:nvSpPr>
        <p:spPr>
          <a:xfrm>
            <a:off x="179705" y="620395"/>
            <a:ext cx="5410200" cy="3802380"/>
          </a:xfrm>
        </p:spPr>
        <p:txBody>
          <a:bodyPr vert="horz" wrap="square" lIns="91440" tIns="45720" rIns="91440" bIns="45720" anchor="t" anchorCtr="0"/>
          <a:lstStyle/>
          <a:p>
            <a:pPr marL="533400" indent="-533400" eaLnBrk="1" hangingPunct="1">
              <a:lnSpc>
                <a:spcPct val="90000"/>
              </a:lnSpc>
            </a:pPr>
            <a:r>
              <a:rPr lang="en-US" altLang="zh-CN" sz="3200" dirty="0"/>
              <a:t>6. </a:t>
            </a:r>
            <a:r>
              <a:rPr lang="zh-CN" altLang="en-US" sz="3200" dirty="0"/>
              <a:t>医疗保健</a:t>
            </a:r>
          </a:p>
          <a:p>
            <a:pPr marL="533400" indent="-533400" eaLnBrk="1" hangingPunct="1">
              <a:lnSpc>
                <a:spcPct val="90000"/>
              </a:lnSpc>
              <a:buNone/>
            </a:pPr>
            <a:r>
              <a:rPr lang="zh-CN" altLang="en-US" dirty="0"/>
              <a:t>     </a:t>
            </a:r>
            <a:r>
              <a:rPr lang="en-US" altLang="zh-CN" dirty="0"/>
              <a:t>- </a:t>
            </a:r>
            <a:r>
              <a:rPr lang="zh-CN" altLang="en-US" b="1" dirty="0">
                <a:solidFill>
                  <a:srgbClr val="0033CC"/>
                </a:solidFill>
              </a:rPr>
              <a:t>基于脑电波的人机交互</a:t>
            </a:r>
          </a:p>
          <a:p>
            <a:pPr marL="533400" indent="-533400" eaLnBrk="1" hangingPunct="1">
              <a:lnSpc>
                <a:spcPct val="90000"/>
              </a:lnSpc>
              <a:buNone/>
            </a:pPr>
            <a:r>
              <a:rPr lang="zh-CN" altLang="en-US" dirty="0"/>
              <a:t>     </a:t>
            </a:r>
            <a:r>
              <a:rPr lang="zh-CN" altLang="en-US" sz="2000" dirty="0"/>
              <a:t>在人脑和计算机或外部设备之间建立起来的一种通信系统。它能够为肢体残疾但思维意识正常的患者提供一种新型的对外信息交流手段，并在残疾人康复（如控制智能轮椅、机械手和移动机器人）和正常人辅助控制（如控制鼠标、打字、浏览网页）等领域有着广泛的应用前景。（</a:t>
            </a:r>
            <a:r>
              <a:rPr lang="en-US" altLang="zh-CN" sz="2000" dirty="0">
                <a:solidFill>
                  <a:srgbClr val="0033CC"/>
                </a:solidFill>
              </a:rPr>
              <a:t>video</a:t>
            </a:r>
            <a:r>
              <a:rPr lang="zh-CN" altLang="en-US" sz="2000" dirty="0"/>
              <a:t>）</a:t>
            </a:r>
          </a:p>
        </p:txBody>
      </p:sp>
      <p:pic>
        <p:nvPicPr>
          <p:cNvPr id="87043" name="Picture 4"/>
          <p:cNvPicPr>
            <a:picLocks noChangeAspect="1"/>
          </p:cNvPicPr>
          <p:nvPr/>
        </p:nvPicPr>
        <p:blipFill>
          <a:blip r:embed="rId3"/>
          <a:stretch>
            <a:fillRect/>
          </a:stretch>
        </p:blipFill>
        <p:spPr>
          <a:xfrm>
            <a:off x="5507673" y="1628775"/>
            <a:ext cx="3448050" cy="4676775"/>
          </a:xfrm>
          <a:prstGeom prst="rect">
            <a:avLst/>
          </a:prstGeom>
          <a:noFill/>
          <a:ln w="9525">
            <a:noFill/>
          </a:ln>
        </p:spPr>
      </p:pic>
      <p:pic>
        <p:nvPicPr>
          <p:cNvPr id="87044" name="Picture 5"/>
          <p:cNvPicPr>
            <a:picLocks noChangeAspect="1"/>
          </p:cNvPicPr>
          <p:nvPr/>
        </p:nvPicPr>
        <p:blipFill>
          <a:blip r:embed="rId4"/>
          <a:stretch>
            <a:fillRect/>
          </a:stretch>
        </p:blipFill>
        <p:spPr>
          <a:xfrm>
            <a:off x="827723" y="3886200"/>
            <a:ext cx="4048125" cy="2419350"/>
          </a:xfrm>
          <a:prstGeom prst="rect">
            <a:avLst/>
          </a:prstGeom>
          <a:noFill/>
          <a:ln w="9525">
            <a:noFill/>
          </a:ln>
        </p:spPr>
      </p:pic>
      <p:sp>
        <p:nvSpPr>
          <p:cNvPr id="87045"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87046" name="灯片编号占位符 2"/>
          <p:cNvSpPr txBox="1">
            <a:spLocks noGrp="1"/>
          </p:cNvSpPr>
          <p:nvPr>
            <p:ph type="sldNum" sz="quarter" idx="12"/>
          </p:nvPr>
        </p:nvSpPr>
        <p:spPr>
          <a:xfrm>
            <a:off x="7020560" y="6248400"/>
            <a:ext cx="2133600" cy="476250"/>
          </a:xfrm>
        </p:spPr>
        <p:txBody>
          <a:bodyPr/>
          <a:lstStyle/>
          <a:p>
            <a:pPr marL="0" indent="0" algn="r" eaLnBrk="1" hangingPunct="1">
              <a:spcBef>
                <a:spcPct val="0"/>
              </a:spcBef>
              <a:buNone/>
            </a:pPr>
            <a:fld id="{9A0DB2DC-4C9A-4742-B13C-FB6460FD3503}" type="slidenum">
              <a:rPr lang="en-US" altLang="zh-CN" sz="1400" dirty="0"/>
              <a:t>50</a:t>
            </a:fld>
            <a:endParaRPr lang="en-US" altLang="zh-CN" sz="1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p:cNvSpPr>
          <p:nvPr>
            <p:ph type="title"/>
          </p:nvPr>
        </p:nvSpPr>
        <p:spPr>
          <a:xfrm>
            <a:off x="1074420" y="332740"/>
            <a:ext cx="8069580" cy="679450"/>
          </a:xfrm>
        </p:spPr>
        <p:txBody>
          <a:bodyPr vert="horz" wrap="square" lIns="91440" tIns="45720" rIns="91440" bIns="45720" anchor="b" anchorCtr="0"/>
          <a:lstStyle/>
          <a:p>
            <a:pPr eaLnBrk="1" hangingPunct="1"/>
            <a:r>
              <a:rPr lang="zh-CN" altLang="en-US" sz="3600" dirty="0"/>
              <a:t>六、人机交互研究的多学科基础</a:t>
            </a:r>
          </a:p>
        </p:txBody>
      </p:sp>
      <p:sp>
        <p:nvSpPr>
          <p:cNvPr id="89091" name="Rectangle 3"/>
          <p:cNvSpPr>
            <a:spLocks noGrp="1"/>
          </p:cNvSpPr>
          <p:nvPr>
            <p:ph idx="1"/>
          </p:nvPr>
        </p:nvSpPr>
        <p:spPr>
          <a:xfrm>
            <a:off x="35560" y="1844675"/>
            <a:ext cx="8820150" cy="1873250"/>
          </a:xfrm>
        </p:spPr>
        <p:txBody>
          <a:bodyPr vert="horz" wrap="square" lIns="91440" tIns="45720" rIns="91440" bIns="45720" anchor="t" anchorCtr="0"/>
          <a:lstStyle/>
          <a:p>
            <a:pPr eaLnBrk="1" hangingPunct="1"/>
            <a:r>
              <a:rPr lang="en-US" altLang="zh-CN" sz="2400" dirty="0"/>
              <a:t>HCI</a:t>
            </a:r>
            <a:r>
              <a:rPr lang="zh-CN" altLang="en-US" sz="2400" dirty="0"/>
              <a:t>是一个多学科交叉的研究、开发和实践领域，例如</a:t>
            </a:r>
          </a:p>
          <a:p>
            <a:pPr lvl="1" eaLnBrk="1" hangingPunct="1"/>
            <a:r>
              <a:rPr lang="zh-CN" altLang="en-US" sz="2400" b="1" dirty="0">
                <a:solidFill>
                  <a:srgbClr val="C00000"/>
                </a:solidFill>
              </a:rPr>
              <a:t>工效学</a:t>
            </a:r>
            <a:r>
              <a:rPr lang="en-US" altLang="zh-CN" sz="2400" dirty="0"/>
              <a:t>(ergonomics): </a:t>
            </a:r>
            <a:r>
              <a:rPr lang="zh-CN" altLang="en-US" sz="2400" dirty="0"/>
              <a:t>设备、工作站和工作环境设计的基础</a:t>
            </a:r>
          </a:p>
          <a:p>
            <a:pPr lvl="1" eaLnBrk="1" hangingPunct="1"/>
            <a:r>
              <a:rPr lang="zh-CN" altLang="en-US" sz="2400" b="1" dirty="0">
                <a:solidFill>
                  <a:srgbClr val="C00000"/>
                </a:solidFill>
              </a:rPr>
              <a:t>人素学</a:t>
            </a:r>
            <a:r>
              <a:rPr lang="en-US" altLang="zh-CN" sz="2400" dirty="0"/>
              <a:t>(human factors): </a:t>
            </a:r>
            <a:r>
              <a:rPr lang="zh-CN" altLang="en-US" sz="2400" dirty="0"/>
              <a:t>任务分析和人类错误处理的基础</a:t>
            </a:r>
          </a:p>
          <a:p>
            <a:pPr lvl="1" eaLnBrk="1" hangingPunct="1"/>
            <a:r>
              <a:rPr lang="zh-CN" altLang="en-US" sz="2400" b="1" dirty="0">
                <a:solidFill>
                  <a:srgbClr val="C00000"/>
                </a:solidFill>
              </a:rPr>
              <a:t>认知心理学</a:t>
            </a:r>
            <a:r>
              <a:rPr lang="en-US" altLang="zh-CN" sz="2400" dirty="0"/>
              <a:t>(cognitive psychology): </a:t>
            </a:r>
            <a:r>
              <a:rPr lang="zh-CN" altLang="en-US" sz="2400" dirty="0"/>
              <a:t>用户心理建模的基础</a:t>
            </a:r>
          </a:p>
        </p:txBody>
      </p:sp>
      <p:graphicFrame>
        <p:nvGraphicFramePr>
          <p:cNvPr id="89092" name="Object 4"/>
          <p:cNvGraphicFramePr/>
          <p:nvPr/>
        </p:nvGraphicFramePr>
        <p:xfrm>
          <a:off x="683260" y="3717925"/>
          <a:ext cx="7628890" cy="3077210"/>
        </p:xfrm>
        <a:graphic>
          <a:graphicData uri="http://schemas.openxmlformats.org/presentationml/2006/ole">
            <mc:AlternateContent xmlns:mc="http://schemas.openxmlformats.org/markup-compatibility/2006">
              <mc:Choice xmlns:v="urn:schemas-microsoft-com:vml" Requires="v">
                <p:oleObj r:id="rId3" imgW="7920990" imgH="3604260" progId="Visio.Drawing.11">
                  <p:embed/>
                </p:oleObj>
              </mc:Choice>
              <mc:Fallback>
                <p:oleObj r:id="rId3" imgW="7920990" imgH="3604260" progId="Visio.Drawing.11">
                  <p:embed/>
                  <p:pic>
                    <p:nvPicPr>
                      <p:cNvPr id="89092" name="Object 4"/>
                      <p:cNvPicPr/>
                      <p:nvPr/>
                    </p:nvPicPr>
                    <p:blipFill>
                      <a:blip r:embed="rId4"/>
                      <a:stretch>
                        <a:fillRect/>
                      </a:stretch>
                    </p:blipFill>
                    <p:spPr>
                      <a:xfrm>
                        <a:off x="683260" y="3717925"/>
                        <a:ext cx="7628890" cy="3077210"/>
                      </a:xfrm>
                      <a:prstGeom prst="rect">
                        <a:avLst/>
                      </a:prstGeom>
                      <a:solidFill>
                        <a:schemeClr val="accent1"/>
                      </a:solidFill>
                      <a:ln w="38100">
                        <a:noFill/>
                        <a:miter/>
                      </a:ln>
                    </p:spPr>
                  </p:pic>
                </p:oleObj>
              </mc:Fallback>
            </mc:AlternateContent>
          </a:graphicData>
        </a:graphic>
      </p:graphicFrame>
      <p:sp>
        <p:nvSpPr>
          <p:cNvPr id="89093"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89094" name="灯片编号占位符 2"/>
          <p:cNvSpPr txBox="1">
            <a:spLocks noGrp="1"/>
          </p:cNvSpPr>
          <p:nvPr>
            <p:ph type="sldNum" sz="quarter" idx="12"/>
          </p:nvPr>
        </p:nvSpPr>
        <p:spPr>
          <a:xfrm>
            <a:off x="7010400" y="6318885"/>
            <a:ext cx="2133600" cy="476250"/>
          </a:xfrm>
        </p:spPr>
        <p:txBody>
          <a:bodyPr/>
          <a:lstStyle/>
          <a:p>
            <a:pPr marL="0" indent="0" algn="r" eaLnBrk="1" hangingPunct="1">
              <a:spcBef>
                <a:spcPct val="0"/>
              </a:spcBef>
              <a:buNone/>
            </a:pPr>
            <a:fld id="{9A0DB2DC-4C9A-4742-B13C-FB6460FD3503}" type="slidenum">
              <a:rPr lang="en-US" altLang="zh-CN" sz="1400" dirty="0"/>
              <a:t>51</a:t>
            </a:fld>
            <a:endParaRPr lang="en-US" altLang="zh-CN" sz="1400" dirty="0"/>
          </a:p>
        </p:txBody>
      </p:sp>
      <p:sp>
        <p:nvSpPr>
          <p:cNvPr id="89095" name="文本框 2"/>
          <p:cNvSpPr txBox="1"/>
          <p:nvPr/>
        </p:nvSpPr>
        <p:spPr>
          <a:xfrm>
            <a:off x="468313" y="1320800"/>
            <a:ext cx="3887787"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b="1" dirty="0">
                <a:latin typeface="楷体" panose="02010609060101010101" pitchFamily="49" charset="-122"/>
                <a:ea typeface="楷体" panose="02010609060101010101" pitchFamily="49" charset="-122"/>
              </a:rPr>
              <a:t>1.</a:t>
            </a:r>
            <a:r>
              <a:rPr lang="zh-CN" altLang="en-US" b="1" dirty="0">
                <a:latin typeface="楷体" panose="02010609060101010101" pitchFamily="49" charset="-122"/>
                <a:ea typeface="楷体" panose="02010609060101010101" pitchFamily="49" charset="-122"/>
              </a:rPr>
              <a:t>多学科基础分类</a:t>
            </a:r>
            <a:endParaRPr lang="zh-CN" altLang="en-US" dirty="0">
              <a:latin typeface="Calibri" panose="020F0502020204030204" pitchFamily="34" charset="0"/>
              <a:ea typeface="楷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a:xfrm>
            <a:off x="0" y="842963"/>
            <a:ext cx="8167688" cy="4157663"/>
          </a:xfrm>
        </p:spPr>
        <p:txBody>
          <a:bodyPr vert="horz" wrap="square" lIns="91440" tIns="45720" rIns="91440" bIns="45720" numCol="1" anchor="t" anchorCtr="0" compatLnSpc="1"/>
          <a:lstStyle/>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C00000"/>
                </a:solidFill>
                <a:effectLst/>
                <a:uLnTx/>
                <a:uFillTx/>
                <a:latin typeface="+mn-lt"/>
                <a:ea typeface="+mn-ea"/>
              </a:rPr>
              <a:t>社会科学</a:t>
            </a:r>
            <a:r>
              <a:rPr kumimoji="0" lang="en-US" altLang="zh-CN" sz="2400" b="1" i="0" u="none" strike="noStrike" kern="0" cap="none" spc="0" normalizeH="0" baseline="0" noProof="0" dirty="0">
                <a:ln>
                  <a:noFill/>
                </a:ln>
                <a:solidFill>
                  <a:srgbClr val="C00000"/>
                </a:solidFill>
                <a:effectLst/>
                <a:uLnTx/>
                <a:uFillTx/>
                <a:latin typeface="+mn-lt"/>
                <a:ea typeface="+mn-ea"/>
              </a:rPr>
              <a:t>:</a:t>
            </a:r>
            <a:r>
              <a:rPr kumimoji="0" lang="zh-CN" altLang="en-US" sz="2400" b="0" i="0" u="none" strike="noStrike" kern="0" cap="none" spc="0" normalizeH="0" baseline="0" noProof="0" dirty="0">
                <a:ln>
                  <a:noFill/>
                </a:ln>
                <a:solidFill>
                  <a:schemeClr val="tx1"/>
                </a:solidFill>
                <a:effectLst/>
                <a:uLnTx/>
                <a:uFillTx/>
                <a:latin typeface="+mn-lt"/>
                <a:ea typeface="+mn-ea"/>
              </a:rPr>
              <a:t>对建模组织的目标、业务、过程的需求提供理论和方法学</a:t>
            </a:r>
            <a:endParaRPr kumimoji="0" lang="en-US" altLang="zh-CN" sz="2400" b="0" i="0" u="none" strike="noStrike" kern="0" cap="none" spc="0" normalizeH="0" baseline="0" noProof="0" dirty="0">
              <a:ln>
                <a:noFill/>
              </a:ln>
              <a:solidFill>
                <a:schemeClr val="tx1"/>
              </a:solidFill>
              <a:effectLst/>
              <a:uLnTx/>
              <a:uFillTx/>
              <a:latin typeface="+mn-lt"/>
              <a:ea typeface="+mn-ea"/>
            </a:endParaRPr>
          </a:p>
          <a:p>
            <a:pPr marL="1143000" marR="0" lvl="2" indent="-228600" algn="l" defTabSz="914400" rtl="0" eaLnBrk="1" fontAlgn="base" latinLnBrk="0" hangingPunct="1">
              <a:lnSpc>
                <a:spcPct val="11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chemeClr val="tx1"/>
              </a:solidFill>
              <a:effectLst/>
              <a:uLnTx/>
              <a:uFillTx/>
              <a:latin typeface="+mn-lt"/>
              <a:ea typeface="+mn-ea"/>
            </a:endParaRP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C00000"/>
                </a:solidFill>
                <a:effectLst/>
                <a:uLnTx/>
                <a:uFillTx/>
                <a:latin typeface="+mn-lt"/>
                <a:ea typeface="+mn-ea"/>
                <a:cs typeface="+mn-cs"/>
              </a:rPr>
              <a:t>信息科学和技术</a:t>
            </a:r>
            <a:r>
              <a:rPr kumimoji="0" lang="en-US" altLang="zh-CN" sz="2400" b="1" i="0" u="none" strike="noStrike" kern="0" cap="none" spc="0" normalizeH="0" baseline="0" noProof="0" dirty="0">
                <a:ln>
                  <a:noFill/>
                </a:ln>
                <a:solidFill>
                  <a:srgbClr val="C00000"/>
                </a:solidFill>
                <a:effectLst/>
                <a:uLnTx/>
                <a:uFillTx/>
                <a:latin typeface="+mn-lt"/>
                <a:ea typeface="+mn-ea"/>
                <a:cs typeface="+mn-cs"/>
              </a:rPr>
              <a:t>:</a:t>
            </a:r>
            <a:r>
              <a:rPr kumimoji="0" lang="zh-CN" altLang="en-US" sz="2400" b="0" i="0" u="none" strike="noStrike" kern="0" cap="none" spc="0" normalizeH="0" baseline="0" noProof="0" dirty="0">
                <a:ln>
                  <a:noFill/>
                </a:ln>
                <a:solidFill>
                  <a:schemeClr val="tx1"/>
                </a:solidFill>
                <a:effectLst/>
                <a:uLnTx/>
                <a:uFillTx/>
                <a:latin typeface="+mn-lt"/>
                <a:ea typeface="+mn-ea"/>
              </a:rPr>
              <a:t>如何在一个组织内部管理和操作信息</a:t>
            </a:r>
          </a:p>
          <a:p>
            <a:pPr marL="1143000" marR="0" lvl="2" indent="-228600" algn="l" defTabSz="914400" rtl="0" eaLnBrk="1" fontAlgn="base" latinLnBrk="0" hangingPunct="1">
              <a:lnSpc>
                <a:spcPct val="11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rPr>
              <a:t>技术应用导致工作、组织，甚至社会环境的改变</a:t>
            </a:r>
          </a:p>
          <a:p>
            <a:pPr marL="1143000" marR="0" lvl="2" indent="-228600" algn="l" defTabSz="914400" rtl="0" eaLnBrk="1" fontAlgn="base" latinLnBrk="0" hangingPunct="1">
              <a:lnSpc>
                <a:spcPct val="11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rPr>
              <a:t>目标在于提高信息处理、存储和访问的有效性和效率</a:t>
            </a:r>
            <a:endParaRPr kumimoji="0" lang="en-US" altLang="zh-CN" sz="2000" b="0" i="0" u="none" strike="noStrike" kern="0" cap="none" spc="0" normalizeH="0" baseline="0" noProof="0" dirty="0">
              <a:ln>
                <a:noFill/>
              </a:ln>
              <a:solidFill>
                <a:schemeClr val="tx1"/>
              </a:solidFill>
              <a:effectLst/>
              <a:uLnTx/>
              <a:uFillTx/>
              <a:latin typeface="+mn-lt"/>
              <a:ea typeface="+mn-ea"/>
            </a:endParaRPr>
          </a:p>
          <a:p>
            <a:pPr marL="1143000" marR="0" lvl="2" indent="-228600" algn="l" defTabSz="914400" rtl="0" eaLnBrk="1" fontAlgn="base" latinLnBrk="0" hangingPunct="1">
              <a:lnSpc>
                <a:spcPct val="11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chemeClr val="tx1"/>
              </a:solidFill>
              <a:effectLst/>
              <a:uLnTx/>
              <a:uFillTx/>
              <a:latin typeface="+mn-lt"/>
              <a:ea typeface="+mn-ea"/>
            </a:endParaRPr>
          </a:p>
          <a:p>
            <a:pPr marL="742950" marR="0" lvl="1" indent="-285750" algn="l" defTabSz="914400" rtl="0" eaLnBrk="1" fontAlgn="base" latinLnBrk="0" hangingPunct="1">
              <a:lnSpc>
                <a:spcPct val="110000"/>
              </a:lnSpc>
              <a:spcBef>
                <a:spcPct val="20000"/>
              </a:spcBef>
              <a:spcAft>
                <a:spcPct val="0"/>
              </a:spcAft>
              <a:buClrTx/>
              <a:buSzTx/>
              <a:buFontTx/>
              <a:buChar char="–"/>
              <a:defRPr/>
            </a:pPr>
            <a:r>
              <a:rPr kumimoji="0" lang="zh-CN" altLang="en-US" sz="2400" b="1" i="0" u="none" strike="noStrike" kern="0" cap="none" spc="0" normalizeH="0" baseline="0" noProof="0" dirty="0">
                <a:ln>
                  <a:noFill/>
                </a:ln>
                <a:solidFill>
                  <a:srgbClr val="C00000"/>
                </a:solidFill>
                <a:effectLst/>
                <a:uLnTx/>
                <a:uFillTx/>
                <a:latin typeface="+mn-lt"/>
                <a:ea typeface="+mn-ea"/>
              </a:rPr>
              <a:t>系统工程</a:t>
            </a:r>
            <a:r>
              <a:rPr kumimoji="0" lang="en-US" altLang="zh-CN" sz="2400" b="1" i="0" u="none" strike="noStrike" kern="0" cap="none" spc="0" normalizeH="0" baseline="0" noProof="0" dirty="0">
                <a:ln>
                  <a:noFill/>
                </a:ln>
                <a:solidFill>
                  <a:srgbClr val="C00000"/>
                </a:solidFill>
                <a:effectLst/>
                <a:uLnTx/>
                <a:uFillTx/>
                <a:latin typeface="+mn-lt"/>
                <a:ea typeface="+mn-ea"/>
              </a:rPr>
              <a:t>:</a:t>
            </a:r>
            <a:r>
              <a:rPr kumimoji="0" lang="zh-CN" altLang="en-US" sz="2400" b="0" i="0" u="none" strike="noStrike" kern="0" cap="none" spc="0" normalizeH="0" baseline="0" noProof="0" dirty="0">
                <a:ln>
                  <a:noFill/>
                </a:ln>
                <a:solidFill>
                  <a:schemeClr val="tx1"/>
                </a:solidFill>
                <a:effectLst/>
                <a:uLnTx/>
                <a:uFillTx/>
                <a:latin typeface="+mn-lt"/>
                <a:ea typeface="+mn-ea"/>
              </a:rPr>
              <a:t>传统上关注技术如何满足工作的需求和限制</a:t>
            </a:r>
          </a:p>
          <a:p>
            <a:pPr marL="1143000" marR="0" lvl="2" indent="-228600" algn="l" defTabSz="914400" rtl="0" eaLnBrk="1" fontAlgn="base" latinLnBrk="0" hangingPunct="1">
              <a:lnSpc>
                <a:spcPct val="11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mn-lt"/>
                <a:ea typeface="+mn-ea"/>
              </a:rPr>
              <a:t>人类的需要和限制经常在信息系统分析和建模中被忽视</a:t>
            </a:r>
          </a:p>
        </p:txBody>
      </p:sp>
      <p:sp>
        <p:nvSpPr>
          <p:cNvPr id="91139"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91140" name="灯片编号占位符 2"/>
          <p:cNvSpPr txBox="1">
            <a:spLocks noGrp="1"/>
          </p:cNvSpPr>
          <p:nvPr>
            <p:ph type="sldNum" sz="quarter" idx="12"/>
          </p:nvPr>
        </p:nvSpPr>
        <p:spPr>
          <a:xfrm>
            <a:off x="6948170" y="6309360"/>
            <a:ext cx="2133600" cy="476250"/>
          </a:xfrm>
        </p:spPr>
        <p:txBody>
          <a:bodyPr/>
          <a:lstStyle/>
          <a:p>
            <a:pPr marL="0" indent="0" algn="r" eaLnBrk="1" hangingPunct="1">
              <a:spcBef>
                <a:spcPct val="0"/>
              </a:spcBef>
              <a:buNone/>
            </a:pPr>
            <a:fld id="{9A0DB2DC-4C9A-4742-B13C-FB6460FD3503}" type="slidenum">
              <a:rPr lang="en-US" altLang="zh-CN" sz="1400" dirty="0"/>
              <a:t>52</a:t>
            </a:fld>
            <a:endParaRPr lang="en-US" altLang="zh-CN" sz="1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p:cNvSpPr>
          <p:nvPr>
            <p:ph idx="1"/>
          </p:nvPr>
        </p:nvSpPr>
        <p:spPr>
          <a:xfrm>
            <a:off x="35560" y="548640"/>
            <a:ext cx="9333230" cy="5271770"/>
          </a:xfrm>
        </p:spPr>
        <p:txBody>
          <a:bodyPr vert="horz" wrap="square" lIns="91440" tIns="45720" rIns="91440" bIns="45720" anchor="t" anchorCtr="0"/>
          <a:lstStyle/>
          <a:p>
            <a:pPr eaLnBrk="1" hangingPunct="1"/>
            <a:r>
              <a:rPr lang="en-US" altLang="zh-CN" b="1" dirty="0">
                <a:solidFill>
                  <a:srgbClr val="C00000"/>
                </a:solidFill>
              </a:rPr>
              <a:t>2.</a:t>
            </a:r>
            <a:r>
              <a:rPr lang="zh-CN" altLang="en-US" b="1" dirty="0">
                <a:solidFill>
                  <a:srgbClr val="C00000"/>
                </a:solidFill>
              </a:rPr>
              <a:t>认知心理学</a:t>
            </a:r>
          </a:p>
          <a:p>
            <a:pPr lvl="1" eaLnBrk="1" hangingPunct="1"/>
            <a:r>
              <a:rPr lang="zh-CN" altLang="en-US" sz="2400" dirty="0"/>
              <a:t>引入了理论模型描述交互过程中用户的心理活动或需求</a:t>
            </a:r>
          </a:p>
          <a:p>
            <a:pPr lvl="2" eaLnBrk="1" hangingPunct="1"/>
            <a:r>
              <a:rPr lang="zh-CN" altLang="en-US" sz="2400" dirty="0"/>
              <a:t>为</a:t>
            </a:r>
            <a:r>
              <a:rPr lang="zh-CN" altLang="en-US" sz="2400" b="1" dirty="0">
                <a:solidFill>
                  <a:srgbClr val="C00000"/>
                </a:solidFill>
              </a:rPr>
              <a:t>用户界面的设计和评估</a:t>
            </a:r>
            <a:r>
              <a:rPr lang="zh-CN" altLang="en-US" sz="2400" dirty="0"/>
              <a:t>提供了指导性原理和度量准则</a:t>
            </a:r>
          </a:p>
          <a:p>
            <a:pPr lvl="1" eaLnBrk="1" hangingPunct="1"/>
            <a:r>
              <a:rPr lang="zh-CN" altLang="en-US" sz="2400" dirty="0"/>
              <a:t>传统模型（思维模型、信息处理模型）以</a:t>
            </a:r>
            <a:r>
              <a:rPr lang="zh-CN" altLang="en-US" sz="2400" b="1" dirty="0">
                <a:solidFill>
                  <a:srgbClr val="C00000"/>
                </a:solidFill>
              </a:rPr>
              <a:t>内部认知</a:t>
            </a:r>
            <a:r>
              <a:rPr lang="zh-CN" altLang="en-US" sz="2400" dirty="0"/>
              <a:t>为基础</a:t>
            </a:r>
          </a:p>
          <a:p>
            <a:pPr lvl="2" eaLnBrk="1" hangingPunct="1"/>
            <a:r>
              <a:rPr lang="zh-CN" altLang="en-US" sz="2400" dirty="0"/>
              <a:t>在使用前必须学习和理解系统是如何工作的</a:t>
            </a:r>
          </a:p>
          <a:p>
            <a:pPr lvl="2" eaLnBrk="1" hangingPunct="1"/>
            <a:r>
              <a:rPr lang="zh-CN" altLang="en-US" sz="2400" dirty="0"/>
              <a:t>须建模系统的状态和操作，并计算一个执行规划</a:t>
            </a:r>
          </a:p>
          <a:p>
            <a:pPr lvl="2" eaLnBrk="1" hangingPunct="1"/>
            <a:r>
              <a:rPr lang="zh-CN" altLang="en-US" sz="2400" dirty="0"/>
              <a:t>在使用中，严格按该规划来操纵系统的输入设备</a:t>
            </a:r>
          </a:p>
          <a:p>
            <a:pPr lvl="2" eaLnBrk="1" hangingPunct="1"/>
            <a:r>
              <a:rPr lang="zh-CN" altLang="en-US" sz="2400" dirty="0"/>
              <a:t>例如，著名的</a:t>
            </a:r>
            <a:r>
              <a:rPr lang="en-US" altLang="zh-CN" sz="2400" dirty="0"/>
              <a:t>GOMS</a:t>
            </a:r>
            <a:r>
              <a:rPr lang="zh-CN" altLang="en-US" sz="2400" dirty="0"/>
              <a:t>可用来分析心理计算的复杂度和时间</a:t>
            </a:r>
          </a:p>
          <a:p>
            <a:pPr lvl="1" eaLnBrk="1" hangingPunct="1"/>
            <a:r>
              <a:rPr lang="en-US" altLang="zh-CN" sz="2400" dirty="0"/>
              <a:t>GUI</a:t>
            </a:r>
            <a:r>
              <a:rPr lang="zh-CN" altLang="en-US" sz="2400" dirty="0"/>
              <a:t>显式化了系统状态和操作，使</a:t>
            </a:r>
            <a:r>
              <a:rPr lang="zh-CN" altLang="en-US" sz="2400" dirty="0">
                <a:latin typeface="Arial" panose="020B0604020202020204" pitchFamily="34" charset="0"/>
              </a:rPr>
              <a:t>‘</a:t>
            </a:r>
            <a:r>
              <a:rPr lang="zh-CN" altLang="en-US" sz="2400" dirty="0"/>
              <a:t>摸着石头过河</a:t>
            </a:r>
            <a:r>
              <a:rPr lang="zh-CN" altLang="en-US" sz="2400" dirty="0">
                <a:latin typeface="Arial" panose="020B0604020202020204" pitchFamily="34" charset="0"/>
              </a:rPr>
              <a:t>’</a:t>
            </a:r>
            <a:r>
              <a:rPr lang="zh-CN" altLang="en-US" sz="2400" dirty="0"/>
              <a:t>成为可能</a:t>
            </a:r>
          </a:p>
          <a:p>
            <a:pPr lvl="2" eaLnBrk="1" hangingPunct="1"/>
            <a:r>
              <a:rPr lang="zh-CN" altLang="en-US" sz="2400" dirty="0"/>
              <a:t>图形隐喻、直接操作利用了用户的物理世界知识</a:t>
            </a:r>
          </a:p>
          <a:p>
            <a:pPr lvl="2" eaLnBrk="1" hangingPunct="1"/>
            <a:r>
              <a:rPr lang="zh-CN" altLang="en-US" sz="2400" dirty="0"/>
              <a:t>操作和状态改变的可视化简化了认知过程的复杂度</a:t>
            </a:r>
          </a:p>
        </p:txBody>
      </p:sp>
      <p:sp>
        <p:nvSpPr>
          <p:cNvPr id="93187"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93188" name="灯片编号占位符 2"/>
          <p:cNvSpPr txBox="1">
            <a:spLocks noGrp="1"/>
          </p:cNvSpPr>
          <p:nvPr>
            <p:ph type="sldNum" sz="quarter" idx="12"/>
          </p:nvPr>
        </p:nvSpPr>
        <p:spPr>
          <a:xfrm>
            <a:off x="7010400" y="6309360"/>
            <a:ext cx="2133600" cy="476250"/>
          </a:xfrm>
        </p:spPr>
        <p:txBody>
          <a:bodyPr/>
          <a:lstStyle/>
          <a:p>
            <a:pPr marL="0" indent="0" algn="r" eaLnBrk="1" hangingPunct="1">
              <a:spcBef>
                <a:spcPct val="0"/>
              </a:spcBef>
              <a:buNone/>
            </a:pPr>
            <a:fld id="{9A0DB2DC-4C9A-4742-B13C-FB6460FD3503}" type="slidenum">
              <a:rPr lang="en-US" altLang="zh-CN" sz="1400" dirty="0"/>
              <a:t>53</a:t>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178">
                                            <p:txEl>
                                              <p:pRg st="3" end="3"/>
                                            </p:txEl>
                                          </p:spTgt>
                                        </p:tgtEl>
                                        <p:attrNameLst>
                                          <p:attrName>style.visibility</p:attrName>
                                        </p:attrNameLst>
                                      </p:cBhvr>
                                      <p:to>
                                        <p:strVal val="visible"/>
                                      </p:to>
                                    </p:set>
                                    <p:animEffect transition="in" filter="blinds(horizontal)">
                                      <p:cBhvr>
                                        <p:cTn id="7" dur="500"/>
                                        <p:tgtEl>
                                          <p:spTgt spid="5017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0178">
                                            <p:txEl>
                                              <p:pRg st="4" end="4"/>
                                            </p:txEl>
                                          </p:spTgt>
                                        </p:tgtEl>
                                        <p:attrNameLst>
                                          <p:attrName>style.visibility</p:attrName>
                                        </p:attrNameLst>
                                      </p:cBhvr>
                                      <p:to>
                                        <p:strVal val="visible"/>
                                      </p:to>
                                    </p:set>
                                    <p:animEffect transition="in" filter="blinds(horizontal)">
                                      <p:cBhvr>
                                        <p:cTn id="10" dur="500"/>
                                        <p:tgtEl>
                                          <p:spTgt spid="50178">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0178">
                                            <p:txEl>
                                              <p:pRg st="5" end="5"/>
                                            </p:txEl>
                                          </p:spTgt>
                                        </p:tgtEl>
                                        <p:attrNameLst>
                                          <p:attrName>style.visibility</p:attrName>
                                        </p:attrNameLst>
                                      </p:cBhvr>
                                      <p:to>
                                        <p:strVal val="visible"/>
                                      </p:to>
                                    </p:set>
                                    <p:animEffect transition="in" filter="blinds(horizontal)">
                                      <p:cBhvr>
                                        <p:cTn id="13" dur="500"/>
                                        <p:tgtEl>
                                          <p:spTgt spid="50178">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0178">
                                            <p:txEl>
                                              <p:pRg st="6" end="6"/>
                                            </p:txEl>
                                          </p:spTgt>
                                        </p:tgtEl>
                                        <p:attrNameLst>
                                          <p:attrName>style.visibility</p:attrName>
                                        </p:attrNameLst>
                                      </p:cBhvr>
                                      <p:to>
                                        <p:strVal val="visible"/>
                                      </p:to>
                                    </p:set>
                                    <p:animEffect transition="in" filter="blinds(horizontal)">
                                      <p:cBhvr>
                                        <p:cTn id="16" dur="500"/>
                                        <p:tgtEl>
                                          <p:spTgt spid="50178">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0178">
                                            <p:txEl>
                                              <p:pRg st="7" end="7"/>
                                            </p:txEl>
                                          </p:spTgt>
                                        </p:tgtEl>
                                        <p:attrNameLst>
                                          <p:attrName>style.visibility</p:attrName>
                                        </p:attrNameLst>
                                      </p:cBhvr>
                                      <p:to>
                                        <p:strVal val="visible"/>
                                      </p:to>
                                    </p:set>
                                    <p:animEffect transition="in" filter="blinds(horizontal)">
                                      <p:cBhvr>
                                        <p:cTn id="19" dur="500"/>
                                        <p:tgtEl>
                                          <p:spTgt spid="50178">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0178">
                                            <p:txEl>
                                              <p:pRg st="8" end="8"/>
                                            </p:txEl>
                                          </p:spTgt>
                                        </p:tgtEl>
                                        <p:attrNameLst>
                                          <p:attrName>style.visibility</p:attrName>
                                        </p:attrNameLst>
                                      </p:cBhvr>
                                      <p:to>
                                        <p:strVal val="visible"/>
                                      </p:to>
                                    </p:set>
                                    <p:anim calcmode="lin" valueType="num">
                                      <p:cBhvr additive="base">
                                        <p:cTn id="24" dur="500" fill="hold"/>
                                        <p:tgtEl>
                                          <p:spTgt spid="50178">
                                            <p:txEl>
                                              <p:pRg st="8" end="8"/>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0178">
                                            <p:txEl>
                                              <p:pRg st="8" end="8"/>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0178">
                                            <p:txEl>
                                              <p:pRg st="9" end="9"/>
                                            </p:txEl>
                                          </p:spTgt>
                                        </p:tgtEl>
                                        <p:attrNameLst>
                                          <p:attrName>style.visibility</p:attrName>
                                        </p:attrNameLst>
                                      </p:cBhvr>
                                      <p:to>
                                        <p:strVal val="visible"/>
                                      </p:to>
                                    </p:set>
                                    <p:anim calcmode="lin" valueType="num">
                                      <p:cBhvr additive="base">
                                        <p:cTn id="28" dur="500" fill="hold"/>
                                        <p:tgtEl>
                                          <p:spTgt spid="50178">
                                            <p:txEl>
                                              <p:pRg st="9" end="9"/>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0178">
                                            <p:txEl>
                                              <p:pRg st="9" end="9"/>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0178">
                                            <p:txEl>
                                              <p:pRg st="10" end="10"/>
                                            </p:txEl>
                                          </p:spTgt>
                                        </p:tgtEl>
                                        <p:attrNameLst>
                                          <p:attrName>style.visibility</p:attrName>
                                        </p:attrNameLst>
                                      </p:cBhvr>
                                      <p:to>
                                        <p:strVal val="visible"/>
                                      </p:to>
                                    </p:set>
                                    <p:anim calcmode="lin" valueType="num">
                                      <p:cBhvr additive="base">
                                        <p:cTn id="32" dur="500" fill="hold"/>
                                        <p:tgtEl>
                                          <p:spTgt spid="50178">
                                            <p:txEl>
                                              <p:pRg st="10" end="1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017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Grp="1"/>
          </p:cNvSpPr>
          <p:nvPr>
            <p:ph idx="1"/>
          </p:nvPr>
        </p:nvSpPr>
        <p:spPr>
          <a:xfrm>
            <a:off x="635" y="787400"/>
            <a:ext cx="9158605" cy="5461000"/>
          </a:xfrm>
        </p:spPr>
        <p:txBody>
          <a:bodyPr vert="horz" wrap="square" lIns="91440" tIns="45720" rIns="91440" bIns="45720" anchor="t" anchorCtr="0"/>
          <a:lstStyle/>
          <a:p>
            <a:pPr lvl="1" eaLnBrk="1" hangingPunct="1"/>
            <a:r>
              <a:rPr lang="zh-CN" altLang="en-US" sz="2400" b="1" dirty="0">
                <a:solidFill>
                  <a:srgbClr val="C00000"/>
                </a:solidFill>
              </a:rPr>
              <a:t>外部认知</a:t>
            </a:r>
            <a:r>
              <a:rPr lang="zh-CN" altLang="en-US" sz="2400" dirty="0"/>
              <a:t>模型是对内部认知的一个</a:t>
            </a:r>
            <a:r>
              <a:rPr lang="zh-CN" altLang="en-US" sz="2400" dirty="0">
                <a:latin typeface="Arial" panose="020B0604020202020204" pitchFamily="34" charset="0"/>
              </a:rPr>
              <a:t>‘</a:t>
            </a:r>
            <a:r>
              <a:rPr lang="zh-CN" altLang="en-US" sz="2400" dirty="0"/>
              <a:t>补充</a:t>
            </a:r>
            <a:r>
              <a:rPr lang="zh-CN" altLang="en-US" sz="2400" dirty="0">
                <a:latin typeface="Arial" panose="020B0604020202020204" pitchFamily="34" charset="0"/>
              </a:rPr>
              <a:t>’</a:t>
            </a:r>
            <a:r>
              <a:rPr lang="zh-CN" altLang="en-US" sz="2400" dirty="0"/>
              <a:t>，而非</a:t>
            </a:r>
            <a:r>
              <a:rPr lang="zh-CN" altLang="en-US" sz="2400" dirty="0">
                <a:latin typeface="Arial" panose="020B0604020202020204" pitchFamily="34" charset="0"/>
              </a:rPr>
              <a:t>‘</a:t>
            </a:r>
            <a:r>
              <a:rPr lang="zh-CN" altLang="en-US" sz="2400" dirty="0"/>
              <a:t>替代</a:t>
            </a:r>
            <a:r>
              <a:rPr lang="zh-CN" altLang="en-US" sz="2400" dirty="0">
                <a:latin typeface="Arial" panose="020B0604020202020204" pitchFamily="34" charset="0"/>
              </a:rPr>
              <a:t>’</a:t>
            </a:r>
            <a:endParaRPr lang="zh-CN" altLang="en-US" sz="2400" dirty="0"/>
          </a:p>
          <a:p>
            <a:pPr lvl="2" eaLnBrk="1" hangingPunct="1"/>
            <a:r>
              <a:rPr lang="zh-CN" altLang="en-US" sz="2400" dirty="0"/>
              <a:t>承认内部认知的作用，毕竟它是抽象思维的基础</a:t>
            </a:r>
          </a:p>
          <a:p>
            <a:pPr lvl="2" eaLnBrk="1" hangingPunct="1"/>
            <a:r>
              <a:rPr lang="zh-CN" altLang="en-US" sz="2400" dirty="0"/>
              <a:t>但并非唯一的认知方式，人类认知具有多样化的特点</a:t>
            </a:r>
          </a:p>
          <a:p>
            <a:pPr lvl="1" eaLnBrk="1" hangingPunct="1"/>
            <a:r>
              <a:rPr lang="zh-CN" altLang="en-US" sz="2400" dirty="0"/>
              <a:t>认知行为取决于内部知识和外部知识的结合</a:t>
            </a:r>
          </a:p>
          <a:p>
            <a:pPr lvl="1" eaLnBrk="1" hangingPunct="1"/>
            <a:r>
              <a:rPr lang="zh-CN" altLang="en-US" sz="2400" b="1" dirty="0">
                <a:solidFill>
                  <a:srgbClr val="C00000"/>
                </a:solidFill>
              </a:rPr>
              <a:t>知识的内部表示</a:t>
            </a:r>
            <a:r>
              <a:rPr lang="zh-CN" altLang="en-US" sz="2400" dirty="0"/>
              <a:t>即从长期记忆中检索的信息</a:t>
            </a:r>
          </a:p>
          <a:p>
            <a:pPr lvl="2" eaLnBrk="1" hangingPunct="1"/>
            <a:r>
              <a:rPr lang="zh-CN" altLang="en-US" sz="2400" dirty="0"/>
              <a:t>例如：命题、规则、图式等</a:t>
            </a:r>
          </a:p>
          <a:p>
            <a:pPr lvl="1" eaLnBrk="1" hangingPunct="1"/>
            <a:r>
              <a:rPr lang="zh-CN" altLang="en-US" sz="2400" b="1" dirty="0">
                <a:solidFill>
                  <a:srgbClr val="C00000"/>
                </a:solidFill>
              </a:rPr>
              <a:t>外部表示</a:t>
            </a:r>
            <a:r>
              <a:rPr lang="zh-CN" altLang="en-US" sz="2400" dirty="0"/>
              <a:t>即环境中的信息和结构</a:t>
            </a:r>
          </a:p>
          <a:p>
            <a:pPr lvl="2" eaLnBrk="1" hangingPunct="1"/>
            <a:r>
              <a:rPr lang="zh-CN" altLang="en-US" sz="2400" dirty="0"/>
              <a:t>例如：物理对象（符号、图形、三维实体等）</a:t>
            </a:r>
          </a:p>
          <a:p>
            <a:pPr lvl="2" eaLnBrk="1" hangingPunct="1">
              <a:buNone/>
            </a:pPr>
            <a:r>
              <a:rPr lang="zh-CN" altLang="en-US" sz="2400" dirty="0"/>
              <a:t>		 物理结构蕴涵的规则和关系（空间布局、限制等）</a:t>
            </a:r>
          </a:p>
          <a:p>
            <a:pPr lvl="1" eaLnBrk="1" hangingPunct="1"/>
            <a:r>
              <a:rPr lang="zh-CN" altLang="en-US" sz="2400" dirty="0"/>
              <a:t>传统观点认为</a:t>
            </a:r>
            <a:r>
              <a:rPr lang="zh-CN" altLang="en-US" sz="2400" b="1" dirty="0">
                <a:solidFill>
                  <a:srgbClr val="C00000"/>
                </a:solidFill>
              </a:rPr>
              <a:t>外部信息必须符号化</a:t>
            </a:r>
            <a:r>
              <a:rPr lang="zh-CN" altLang="en-US" sz="2400" dirty="0"/>
              <a:t>（编码）才能利用</a:t>
            </a:r>
          </a:p>
          <a:p>
            <a:pPr lvl="1" eaLnBrk="1" hangingPunct="1"/>
            <a:r>
              <a:rPr lang="zh-CN" altLang="en-US" sz="2400" dirty="0"/>
              <a:t>外部认知论认为</a:t>
            </a:r>
            <a:r>
              <a:rPr lang="zh-CN" altLang="en-US" sz="2400" b="1" dirty="0">
                <a:solidFill>
                  <a:srgbClr val="C00000"/>
                </a:solidFill>
              </a:rPr>
              <a:t>在适当的条件下不需要内部化</a:t>
            </a:r>
            <a:r>
              <a:rPr lang="zh-CN" altLang="en-US" sz="2400" dirty="0"/>
              <a:t>过程</a:t>
            </a:r>
          </a:p>
          <a:p>
            <a:pPr lvl="2" eaLnBrk="1" hangingPunct="1"/>
            <a:r>
              <a:rPr lang="zh-CN" altLang="en-US" sz="2400" dirty="0"/>
              <a:t>感知训练可独立地拾取、分析和处理外部表示的信息</a:t>
            </a:r>
          </a:p>
        </p:txBody>
      </p:sp>
      <p:sp>
        <p:nvSpPr>
          <p:cNvPr id="95235"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95236" name="灯片编号占位符 2"/>
          <p:cNvSpPr txBox="1">
            <a:spLocks noGrp="1"/>
          </p:cNvSpPr>
          <p:nvPr>
            <p:ph type="sldNum" sz="quarter" idx="12"/>
          </p:nvPr>
        </p:nvSpPr>
        <p:spPr>
          <a:xfrm>
            <a:off x="7010400" y="6381115"/>
            <a:ext cx="2133600" cy="476250"/>
          </a:xfrm>
        </p:spPr>
        <p:txBody>
          <a:bodyPr/>
          <a:lstStyle/>
          <a:p>
            <a:pPr marL="0" indent="0" algn="r" eaLnBrk="1" hangingPunct="1">
              <a:spcBef>
                <a:spcPct val="0"/>
              </a:spcBef>
              <a:buNone/>
            </a:pPr>
            <a:fld id="{9A0DB2DC-4C9A-4742-B13C-FB6460FD3503}" type="slidenum">
              <a:rPr lang="en-US" altLang="zh-CN" sz="1400" dirty="0"/>
              <a:t>54</a:t>
            </a:fld>
            <a:endParaRPr lang="en-US" altLang="zh-CN" sz="1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p:cNvSpPr>
          <p:nvPr>
            <p:ph idx="1"/>
          </p:nvPr>
        </p:nvSpPr>
        <p:spPr>
          <a:xfrm>
            <a:off x="620713" y="779463"/>
            <a:ext cx="7696200" cy="3657600"/>
          </a:xfrm>
        </p:spPr>
        <p:txBody>
          <a:bodyPr vert="horz" wrap="square" lIns="91440" tIns="45720" rIns="91440" bIns="45720" anchor="t" anchorCtr="0"/>
          <a:lstStyle/>
          <a:p>
            <a:pPr eaLnBrk="1" hangingPunct="1"/>
            <a:r>
              <a:rPr lang="zh-CN" altLang="en-US" sz="2600" dirty="0"/>
              <a:t>实例：理解用户界面的设计对问题求解复杂度的影响</a:t>
            </a:r>
          </a:p>
          <a:p>
            <a:pPr lvl="1" eaLnBrk="1" hangingPunct="1">
              <a:lnSpc>
                <a:spcPct val="130000"/>
              </a:lnSpc>
            </a:pPr>
            <a:r>
              <a:rPr lang="zh-CN" altLang="en-US" sz="1900" dirty="0"/>
              <a:t>抢</a:t>
            </a:r>
            <a:r>
              <a:rPr lang="en-US" altLang="zh-CN" sz="1900" dirty="0"/>
              <a:t>15</a:t>
            </a:r>
            <a:r>
              <a:rPr lang="zh-CN" altLang="en-US" sz="1900" dirty="0"/>
              <a:t>游戏的符号化表示：		相同问题的图形表示</a:t>
            </a:r>
          </a:p>
          <a:p>
            <a:pPr lvl="1" eaLnBrk="1" hangingPunct="1">
              <a:lnSpc>
                <a:spcPct val="130000"/>
              </a:lnSpc>
              <a:buNone/>
            </a:pPr>
            <a:r>
              <a:rPr lang="zh-CN" altLang="en-US" sz="1900" dirty="0"/>
              <a:t>有</a:t>
            </a:r>
            <a:r>
              <a:rPr lang="en-US" altLang="zh-CN" sz="1900" dirty="0"/>
              <a:t>9</a:t>
            </a:r>
            <a:r>
              <a:rPr lang="zh-CN" altLang="en-US" sz="1900" dirty="0"/>
              <a:t>个数字 </a:t>
            </a:r>
            <a:r>
              <a:rPr lang="en-US" altLang="zh-CN" sz="1900" dirty="0"/>
              <a:t>1, 2, 3, 4, 5, 6,7, 8, 9</a:t>
            </a:r>
            <a:r>
              <a:rPr lang="zh-CN" altLang="en-US" sz="1900" dirty="0"/>
              <a:t>。</a:t>
            </a:r>
          </a:p>
          <a:p>
            <a:pPr lvl="1" eaLnBrk="1" hangingPunct="1">
              <a:lnSpc>
                <a:spcPct val="130000"/>
              </a:lnSpc>
              <a:buNone/>
            </a:pPr>
            <a:r>
              <a:rPr lang="zh-CN" altLang="en-US" sz="1900" dirty="0"/>
              <a:t>两个玩家轮流拿出一个数字。</a:t>
            </a:r>
          </a:p>
          <a:p>
            <a:pPr lvl="1" eaLnBrk="1" hangingPunct="1">
              <a:lnSpc>
                <a:spcPct val="130000"/>
              </a:lnSpc>
              <a:buNone/>
            </a:pPr>
            <a:r>
              <a:rPr lang="zh-CN" altLang="en-US" sz="1900" dirty="0"/>
              <a:t>拿过的不能再放回。</a:t>
            </a:r>
          </a:p>
          <a:p>
            <a:pPr lvl="1" eaLnBrk="1" hangingPunct="1">
              <a:lnSpc>
                <a:spcPct val="130000"/>
              </a:lnSpc>
              <a:buNone/>
            </a:pPr>
            <a:r>
              <a:rPr lang="zh-CN" altLang="en-US" sz="1900" dirty="0"/>
              <a:t>第一个拿到</a:t>
            </a:r>
            <a:r>
              <a:rPr lang="en-US" altLang="zh-CN" sz="1900" dirty="0"/>
              <a:t>3</a:t>
            </a:r>
            <a:r>
              <a:rPr lang="zh-CN" altLang="en-US" sz="1900" dirty="0"/>
              <a:t>个数字，其和为</a:t>
            </a:r>
            <a:r>
              <a:rPr lang="en-US" altLang="zh-CN" sz="1900" dirty="0"/>
              <a:t>15</a:t>
            </a:r>
            <a:r>
              <a:rPr lang="zh-CN" altLang="en-US" sz="1900" dirty="0"/>
              <a:t>的赢。</a:t>
            </a:r>
          </a:p>
          <a:p>
            <a:pPr lvl="1" eaLnBrk="1" hangingPunct="1">
              <a:lnSpc>
                <a:spcPct val="130000"/>
              </a:lnSpc>
            </a:pPr>
            <a:r>
              <a:rPr lang="zh-CN" altLang="en-US" sz="1900" dirty="0"/>
              <a:t>假定</a:t>
            </a:r>
            <a:r>
              <a:rPr lang="en-US" altLang="zh-CN" sz="1900" dirty="0"/>
              <a:t>:  </a:t>
            </a:r>
            <a:r>
              <a:rPr lang="zh-CN" altLang="en-US" sz="1900" dirty="0"/>
              <a:t>甲        </a:t>
            </a:r>
            <a:r>
              <a:rPr lang="en-US" altLang="zh-CN" sz="1900" dirty="0"/>
              <a:t>8     5     4</a:t>
            </a:r>
          </a:p>
          <a:p>
            <a:pPr lvl="1" eaLnBrk="1" hangingPunct="1">
              <a:lnSpc>
                <a:spcPct val="130000"/>
              </a:lnSpc>
              <a:buNone/>
            </a:pPr>
            <a:r>
              <a:rPr lang="en-US" altLang="zh-CN" sz="1900" dirty="0"/>
              <a:t>		         </a:t>
            </a:r>
            <a:r>
              <a:rPr lang="zh-CN" altLang="en-US" sz="1900" dirty="0"/>
              <a:t>乙        </a:t>
            </a:r>
            <a:r>
              <a:rPr lang="en-US" altLang="zh-CN" sz="1900" dirty="0"/>
              <a:t>2     3    </a:t>
            </a:r>
            <a:r>
              <a:rPr lang="zh-CN" altLang="en-US" sz="1900" dirty="0"/>
              <a:t>？		两者所需的知识没有改变</a:t>
            </a:r>
            <a:endParaRPr lang="zh-CN" altLang="en-US" sz="2300" dirty="0"/>
          </a:p>
          <a:p>
            <a:pPr lvl="1" eaLnBrk="1" hangingPunct="1">
              <a:lnSpc>
                <a:spcPct val="130000"/>
              </a:lnSpc>
              <a:buNone/>
            </a:pPr>
            <a:r>
              <a:rPr lang="zh-CN" altLang="en-US" sz="1900" dirty="0"/>
              <a:t>为了回答这个问题，需要记住多少</a:t>
            </a:r>
          </a:p>
          <a:p>
            <a:pPr lvl="1" eaLnBrk="1" hangingPunct="1">
              <a:lnSpc>
                <a:spcPct val="130000"/>
              </a:lnSpc>
              <a:buNone/>
            </a:pPr>
            <a:r>
              <a:rPr lang="zh-CN" altLang="en-US" sz="1900" dirty="0"/>
              <a:t>多少事实和规则，如何建模和计算</a:t>
            </a:r>
            <a:r>
              <a:rPr lang="zh-CN" altLang="en-US" sz="2300" dirty="0"/>
              <a:t>？</a:t>
            </a:r>
          </a:p>
          <a:p>
            <a:pPr lvl="1" eaLnBrk="1" hangingPunct="1"/>
            <a:endParaRPr lang="en-US" altLang="zh-CN" sz="2000" dirty="0"/>
          </a:p>
        </p:txBody>
      </p:sp>
      <p:graphicFrame>
        <p:nvGraphicFramePr>
          <p:cNvPr id="7170" name="Object 4"/>
          <p:cNvGraphicFramePr/>
          <p:nvPr/>
        </p:nvGraphicFramePr>
        <p:xfrm>
          <a:off x="5508625" y="4749800"/>
          <a:ext cx="2159000" cy="1487488"/>
        </p:xfrm>
        <a:graphic>
          <a:graphicData uri="http://schemas.openxmlformats.org/presentationml/2006/ole">
            <mc:AlternateContent xmlns:mc="http://schemas.openxmlformats.org/markup-compatibility/2006">
              <mc:Choice xmlns:v="urn:schemas-microsoft-com:vml" Requires="v">
                <p:oleObj r:id="rId3" imgW="1818005" imgH="1254760" progId="Visio.Drawing.11">
                  <p:embed/>
                </p:oleObj>
              </mc:Choice>
              <mc:Fallback>
                <p:oleObj r:id="rId3" imgW="1818005" imgH="1254760" progId="Visio.Drawing.11">
                  <p:embed/>
                  <p:pic>
                    <p:nvPicPr>
                      <p:cNvPr id="7170" name="Object 4"/>
                      <p:cNvPicPr/>
                      <p:nvPr/>
                    </p:nvPicPr>
                    <p:blipFill>
                      <a:blip r:embed="rId4"/>
                      <a:stretch>
                        <a:fillRect/>
                      </a:stretch>
                    </p:blipFill>
                    <p:spPr>
                      <a:xfrm>
                        <a:off x="5508625" y="4749800"/>
                        <a:ext cx="2159000" cy="1487488"/>
                      </a:xfrm>
                      <a:prstGeom prst="rect">
                        <a:avLst/>
                      </a:prstGeom>
                      <a:solidFill>
                        <a:schemeClr val="accent1"/>
                      </a:solidFill>
                      <a:ln w="38100">
                        <a:noFill/>
                        <a:miter/>
                      </a:ln>
                    </p:spPr>
                  </p:pic>
                </p:oleObj>
              </mc:Fallback>
            </mc:AlternateContent>
          </a:graphicData>
        </a:graphic>
      </p:graphicFrame>
      <p:graphicFrame>
        <p:nvGraphicFramePr>
          <p:cNvPr id="7171" name="Object 5"/>
          <p:cNvGraphicFramePr/>
          <p:nvPr/>
        </p:nvGraphicFramePr>
        <p:xfrm>
          <a:off x="5435600" y="2060575"/>
          <a:ext cx="2160588" cy="1489075"/>
        </p:xfrm>
        <a:graphic>
          <a:graphicData uri="http://schemas.openxmlformats.org/presentationml/2006/ole">
            <mc:AlternateContent xmlns:mc="http://schemas.openxmlformats.org/markup-compatibility/2006">
              <mc:Choice xmlns:v="urn:schemas-microsoft-com:vml" Requires="v">
                <p:oleObj r:id="rId5" imgW="1818005" imgH="1254760" progId="Visio.Drawing.11">
                  <p:embed/>
                </p:oleObj>
              </mc:Choice>
              <mc:Fallback>
                <p:oleObj r:id="rId5" imgW="1818005" imgH="1254760" progId="Visio.Drawing.11">
                  <p:embed/>
                  <p:pic>
                    <p:nvPicPr>
                      <p:cNvPr id="7171" name="Object 5"/>
                      <p:cNvPicPr/>
                      <p:nvPr/>
                    </p:nvPicPr>
                    <p:blipFill>
                      <a:blip r:embed="rId6"/>
                      <a:stretch>
                        <a:fillRect/>
                      </a:stretch>
                    </p:blipFill>
                    <p:spPr>
                      <a:xfrm>
                        <a:off x="5435600" y="2060575"/>
                        <a:ext cx="2160588" cy="1489075"/>
                      </a:xfrm>
                      <a:prstGeom prst="rect">
                        <a:avLst/>
                      </a:prstGeom>
                      <a:solidFill>
                        <a:schemeClr val="accent1"/>
                      </a:solidFill>
                      <a:ln w="38100">
                        <a:noFill/>
                        <a:miter/>
                      </a:ln>
                    </p:spPr>
                  </p:pic>
                </p:oleObj>
              </mc:Fallback>
            </mc:AlternateContent>
          </a:graphicData>
        </a:graphic>
      </p:graphicFrame>
      <p:sp>
        <p:nvSpPr>
          <p:cNvPr id="97285"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97286" name="灯片编号占位符 2"/>
          <p:cNvSpPr txBox="1">
            <a:spLocks noGrp="1"/>
          </p:cNvSpPr>
          <p:nvPr>
            <p:ph type="sldNum" sz="quarter" idx="12"/>
          </p:nvPr>
        </p:nvSpPr>
        <p:spPr>
          <a:xfrm>
            <a:off x="6948170" y="6381750"/>
            <a:ext cx="2133600" cy="476250"/>
          </a:xfrm>
        </p:spPr>
        <p:txBody>
          <a:bodyPr/>
          <a:lstStyle/>
          <a:p>
            <a:pPr marL="0" indent="0" algn="r" eaLnBrk="1" hangingPunct="1">
              <a:spcBef>
                <a:spcPct val="0"/>
              </a:spcBef>
              <a:buNone/>
            </a:pPr>
            <a:fld id="{9A0DB2DC-4C9A-4742-B13C-FB6460FD3503}" type="slidenum">
              <a:rPr lang="en-US" altLang="zh-CN" sz="1400" dirty="0"/>
              <a:t>55</a:t>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2">
                                            <p:txEl>
                                              <p:pRg st="1" end="1"/>
                                            </p:txEl>
                                          </p:spTgt>
                                        </p:tgtEl>
                                        <p:attrNameLst>
                                          <p:attrName>style.visibility</p:attrName>
                                        </p:attrNameLst>
                                      </p:cBhvr>
                                      <p:to>
                                        <p:strVal val="visible"/>
                                      </p:to>
                                    </p:set>
                                    <p:animEffect transition="in" filter="blinds(horizontal)">
                                      <p:cBhvr>
                                        <p:cTn id="7" dur="500"/>
                                        <p:tgtEl>
                                          <p:spTgt spid="717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172">
                                            <p:txEl>
                                              <p:pRg st="2" end="2"/>
                                            </p:txEl>
                                          </p:spTgt>
                                        </p:tgtEl>
                                        <p:attrNameLst>
                                          <p:attrName>style.visibility</p:attrName>
                                        </p:attrNameLst>
                                      </p:cBhvr>
                                      <p:to>
                                        <p:strVal val="visible"/>
                                      </p:to>
                                    </p:set>
                                    <p:animEffect transition="in" filter="blinds(horizontal)">
                                      <p:cBhvr>
                                        <p:cTn id="10" dur="500"/>
                                        <p:tgtEl>
                                          <p:spTgt spid="717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172">
                                            <p:txEl>
                                              <p:pRg st="3" end="3"/>
                                            </p:txEl>
                                          </p:spTgt>
                                        </p:tgtEl>
                                        <p:attrNameLst>
                                          <p:attrName>style.visibility</p:attrName>
                                        </p:attrNameLst>
                                      </p:cBhvr>
                                      <p:to>
                                        <p:strVal val="visible"/>
                                      </p:to>
                                    </p:set>
                                    <p:animEffect transition="in" filter="blinds(horizontal)">
                                      <p:cBhvr>
                                        <p:cTn id="13" dur="500"/>
                                        <p:tgtEl>
                                          <p:spTgt spid="717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172">
                                            <p:txEl>
                                              <p:pRg st="4" end="4"/>
                                            </p:txEl>
                                          </p:spTgt>
                                        </p:tgtEl>
                                        <p:attrNameLst>
                                          <p:attrName>style.visibility</p:attrName>
                                        </p:attrNameLst>
                                      </p:cBhvr>
                                      <p:to>
                                        <p:strVal val="visible"/>
                                      </p:to>
                                    </p:set>
                                    <p:animEffect transition="in" filter="blinds(horizontal)">
                                      <p:cBhvr>
                                        <p:cTn id="16" dur="500"/>
                                        <p:tgtEl>
                                          <p:spTgt spid="7172">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172">
                                            <p:txEl>
                                              <p:pRg st="5" end="5"/>
                                            </p:txEl>
                                          </p:spTgt>
                                        </p:tgtEl>
                                        <p:attrNameLst>
                                          <p:attrName>style.visibility</p:attrName>
                                        </p:attrNameLst>
                                      </p:cBhvr>
                                      <p:to>
                                        <p:strVal val="visible"/>
                                      </p:to>
                                    </p:set>
                                    <p:animEffect transition="in" filter="blinds(horizontal)">
                                      <p:cBhvr>
                                        <p:cTn id="19" dur="500"/>
                                        <p:tgtEl>
                                          <p:spTgt spid="7172">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7172">
                                            <p:txEl>
                                              <p:pRg st="6" end="6"/>
                                            </p:txEl>
                                          </p:spTgt>
                                        </p:tgtEl>
                                        <p:attrNameLst>
                                          <p:attrName>style.visibility</p:attrName>
                                        </p:attrNameLst>
                                      </p:cBhvr>
                                      <p:to>
                                        <p:strVal val="visible"/>
                                      </p:to>
                                    </p:set>
                                    <p:animEffect transition="in" filter="blinds(horizontal)">
                                      <p:cBhvr>
                                        <p:cTn id="22" dur="500"/>
                                        <p:tgtEl>
                                          <p:spTgt spid="7172">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7172">
                                            <p:txEl>
                                              <p:pRg st="7" end="7"/>
                                            </p:txEl>
                                          </p:spTgt>
                                        </p:tgtEl>
                                        <p:attrNameLst>
                                          <p:attrName>style.visibility</p:attrName>
                                        </p:attrNameLst>
                                      </p:cBhvr>
                                      <p:to>
                                        <p:strVal val="visible"/>
                                      </p:to>
                                    </p:set>
                                    <p:animEffect transition="in" filter="blinds(horizontal)">
                                      <p:cBhvr>
                                        <p:cTn id="25" dur="500"/>
                                        <p:tgtEl>
                                          <p:spTgt spid="7172">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172">
                                            <p:txEl>
                                              <p:pRg st="8" end="8"/>
                                            </p:txEl>
                                          </p:spTgt>
                                        </p:tgtEl>
                                        <p:attrNameLst>
                                          <p:attrName>style.visibility</p:attrName>
                                        </p:attrNameLst>
                                      </p:cBhvr>
                                      <p:to>
                                        <p:strVal val="visible"/>
                                      </p:to>
                                    </p:set>
                                    <p:animEffect transition="in" filter="blinds(horizontal)">
                                      <p:cBhvr>
                                        <p:cTn id="28" dur="500"/>
                                        <p:tgtEl>
                                          <p:spTgt spid="7172">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172">
                                            <p:txEl>
                                              <p:pRg st="9" end="9"/>
                                            </p:txEl>
                                          </p:spTgt>
                                        </p:tgtEl>
                                        <p:attrNameLst>
                                          <p:attrName>style.visibility</p:attrName>
                                        </p:attrNameLst>
                                      </p:cBhvr>
                                      <p:to>
                                        <p:strVal val="visible"/>
                                      </p:to>
                                    </p:set>
                                    <p:animEffect transition="in" filter="blinds(horizontal)">
                                      <p:cBhvr>
                                        <p:cTn id="31" dur="500"/>
                                        <p:tgtEl>
                                          <p:spTgt spid="7172">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171"/>
                                        </p:tgtEl>
                                        <p:attrNameLst>
                                          <p:attrName>style.visibility</p:attrName>
                                        </p:attrNameLst>
                                      </p:cBhvr>
                                      <p:to>
                                        <p:strVal val="visible"/>
                                      </p:to>
                                    </p:set>
                                    <p:animEffect transition="in" filter="blinds(horizontal)">
                                      <p:cBhvr>
                                        <p:cTn id="36" dur="500"/>
                                        <p:tgtEl>
                                          <p:spTgt spid="717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170"/>
                                        </p:tgtEl>
                                        <p:attrNameLst>
                                          <p:attrName>style.visibility</p:attrName>
                                        </p:attrNameLst>
                                      </p:cBhvr>
                                      <p:to>
                                        <p:strVal val="visible"/>
                                      </p:to>
                                    </p:set>
                                    <p:anim calcmode="lin" valueType="num">
                                      <p:cBhvr additive="base">
                                        <p:cTn id="41" dur="500" fill="hold"/>
                                        <p:tgtEl>
                                          <p:spTgt spid="7170"/>
                                        </p:tgtEl>
                                        <p:attrNameLst>
                                          <p:attrName>ppt_x</p:attrName>
                                        </p:attrNameLst>
                                      </p:cBhvr>
                                      <p:tavLst>
                                        <p:tav tm="0">
                                          <p:val>
                                            <p:strVal val="#ppt_x"/>
                                          </p:val>
                                        </p:tav>
                                        <p:tav tm="100000">
                                          <p:val>
                                            <p:strVal val="#ppt_x"/>
                                          </p:val>
                                        </p:tav>
                                      </p:tavLst>
                                    </p:anim>
                                    <p:anim calcmode="lin" valueType="num">
                                      <p:cBhvr additive="base">
                                        <p:cTn id="42"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p:cNvSpPr>
          <p:nvPr>
            <p:ph idx="1"/>
          </p:nvPr>
        </p:nvSpPr>
        <p:spPr>
          <a:xfrm>
            <a:off x="-467995" y="1340485"/>
            <a:ext cx="9144000" cy="2740660"/>
          </a:xfrm>
        </p:spPr>
        <p:txBody>
          <a:bodyPr vert="horz" wrap="square" lIns="91440" tIns="45720" rIns="91440" bIns="45720" anchor="t" anchorCtr="0"/>
          <a:lstStyle/>
          <a:p>
            <a:pPr lvl="1" eaLnBrk="1" hangingPunct="1">
              <a:lnSpc>
                <a:spcPct val="120000"/>
              </a:lnSpc>
            </a:pPr>
            <a:r>
              <a:rPr lang="zh-CN" altLang="en-US" sz="2400" dirty="0"/>
              <a:t>传统上是有关交互的</a:t>
            </a:r>
            <a:r>
              <a:rPr lang="zh-CN" altLang="en-US" sz="2400" b="1" dirty="0">
                <a:solidFill>
                  <a:srgbClr val="C00000"/>
                </a:solidFill>
              </a:rPr>
              <a:t>物理学特征</a:t>
            </a:r>
            <a:r>
              <a:rPr lang="zh-CN" altLang="en-US" sz="2400" dirty="0"/>
              <a:t>的研究、设计和评估</a:t>
            </a:r>
          </a:p>
          <a:p>
            <a:pPr lvl="2" eaLnBrk="1" hangingPunct="1">
              <a:lnSpc>
                <a:spcPct val="120000"/>
              </a:lnSpc>
            </a:pPr>
            <a:r>
              <a:rPr lang="zh-CN" altLang="en-US" sz="2400" dirty="0"/>
              <a:t>涉及用户任务执行的设计及评估界面如何影响了执行</a:t>
            </a:r>
          </a:p>
          <a:p>
            <a:pPr lvl="2" eaLnBrk="1" hangingPunct="1">
              <a:lnSpc>
                <a:spcPct val="120000"/>
              </a:lnSpc>
            </a:pPr>
            <a:r>
              <a:rPr lang="zh-CN" altLang="en-US" sz="2400" dirty="0"/>
              <a:t>例如：输入控制</a:t>
            </a:r>
            <a:r>
              <a:rPr lang="en-US" altLang="zh-CN" sz="2400" dirty="0"/>
              <a:t>/</a:t>
            </a:r>
            <a:r>
              <a:rPr lang="zh-CN" altLang="en-US" sz="2400" dirty="0"/>
              <a:t>输出信息的结构和布局、</a:t>
            </a:r>
          </a:p>
          <a:p>
            <a:pPr lvl="2" eaLnBrk="1" hangingPunct="1">
              <a:lnSpc>
                <a:spcPct val="120000"/>
              </a:lnSpc>
            </a:pPr>
            <a:r>
              <a:rPr lang="zh-CN" altLang="en-US" sz="2400" dirty="0"/>
              <a:t>交互发生的实际工作环境的设计，等等</a:t>
            </a:r>
          </a:p>
          <a:p>
            <a:pPr lvl="2" eaLnBrk="1" hangingPunct="1">
              <a:lnSpc>
                <a:spcPct val="120000"/>
              </a:lnSpc>
            </a:pPr>
            <a:r>
              <a:rPr lang="zh-CN" altLang="en-US" sz="2400" dirty="0"/>
              <a:t>起源于生产线出现后对</a:t>
            </a:r>
            <a:r>
              <a:rPr lang="en-US" altLang="zh-CN" sz="2400" dirty="0"/>
              <a:t>time-and-motion</a:t>
            </a:r>
            <a:r>
              <a:rPr lang="zh-CN" altLang="en-US" sz="2400" dirty="0"/>
              <a:t>的研究</a:t>
            </a:r>
          </a:p>
          <a:p>
            <a:pPr lvl="2" eaLnBrk="1" hangingPunct="1">
              <a:lnSpc>
                <a:spcPct val="120000"/>
              </a:lnSpc>
            </a:pPr>
            <a:r>
              <a:rPr lang="zh-CN" altLang="en-US" sz="2400" dirty="0"/>
              <a:t>旨在增加工作的有效性和劳动生产率，减少疲劳</a:t>
            </a:r>
          </a:p>
          <a:p>
            <a:pPr lvl="1" eaLnBrk="1" hangingPunct="1">
              <a:lnSpc>
                <a:spcPct val="120000"/>
              </a:lnSpc>
            </a:pPr>
            <a:r>
              <a:rPr lang="zh-CN" altLang="en-US" sz="2400" dirty="0"/>
              <a:t>人素学则更为关注用户和任务的</a:t>
            </a:r>
            <a:r>
              <a:rPr lang="zh-CN" altLang="en-US" sz="2400" b="1" dirty="0">
                <a:solidFill>
                  <a:srgbClr val="C00000"/>
                </a:solidFill>
              </a:rPr>
              <a:t>人类学特征</a:t>
            </a:r>
            <a:r>
              <a:rPr lang="zh-CN" altLang="en-US" sz="2400" dirty="0"/>
              <a:t>方面</a:t>
            </a:r>
          </a:p>
          <a:p>
            <a:pPr lvl="2" eaLnBrk="1" hangingPunct="1">
              <a:lnSpc>
                <a:spcPct val="120000"/>
              </a:lnSpc>
            </a:pPr>
            <a:r>
              <a:rPr lang="zh-CN" altLang="en-US" sz="2400" dirty="0"/>
              <a:t>例如：任务的结构化和层次特征，如何对其加以优化</a:t>
            </a:r>
          </a:p>
          <a:p>
            <a:pPr lvl="2" eaLnBrk="1" hangingPunct="1">
              <a:lnSpc>
                <a:spcPct val="120000"/>
              </a:lnSpc>
            </a:pPr>
            <a:r>
              <a:rPr lang="zh-CN" altLang="en-US" sz="2400" dirty="0"/>
              <a:t> 用户错误的特征和出错的原因，如何避免出错等</a:t>
            </a:r>
          </a:p>
        </p:txBody>
      </p:sp>
      <p:pic>
        <p:nvPicPr>
          <p:cNvPr id="99331" name="Picture 5"/>
          <p:cNvPicPr>
            <a:picLocks noChangeAspect="1"/>
          </p:cNvPicPr>
          <p:nvPr/>
        </p:nvPicPr>
        <p:blipFill>
          <a:blip r:embed="rId3"/>
          <a:stretch>
            <a:fillRect/>
          </a:stretch>
        </p:blipFill>
        <p:spPr>
          <a:xfrm>
            <a:off x="7164705" y="2426335"/>
            <a:ext cx="1769110" cy="2515235"/>
          </a:xfrm>
          <a:prstGeom prst="rect">
            <a:avLst/>
          </a:prstGeom>
          <a:noFill/>
          <a:ln w="9525">
            <a:noFill/>
          </a:ln>
        </p:spPr>
      </p:pic>
      <p:sp>
        <p:nvSpPr>
          <p:cNvPr id="99332"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99333" name="灯片编号占位符 2"/>
          <p:cNvSpPr txBox="1">
            <a:spLocks noGrp="1"/>
          </p:cNvSpPr>
          <p:nvPr>
            <p:ph type="sldNum" sz="quarter" idx="12"/>
          </p:nvPr>
        </p:nvSpPr>
        <p:spPr>
          <a:xfrm>
            <a:off x="7010400" y="6381115"/>
            <a:ext cx="2133600" cy="476250"/>
          </a:xfrm>
        </p:spPr>
        <p:txBody>
          <a:bodyPr/>
          <a:lstStyle/>
          <a:p>
            <a:pPr marL="0" indent="0" algn="r" eaLnBrk="1" hangingPunct="1">
              <a:spcBef>
                <a:spcPct val="0"/>
              </a:spcBef>
              <a:buNone/>
            </a:pPr>
            <a:fld id="{9A0DB2DC-4C9A-4742-B13C-FB6460FD3503}" type="slidenum">
              <a:rPr lang="en-US" altLang="zh-CN" sz="1400" dirty="0"/>
              <a:t>56</a:t>
            </a:fld>
            <a:endParaRPr lang="en-US" altLang="zh-CN" sz="1400" dirty="0"/>
          </a:p>
        </p:txBody>
      </p:sp>
      <p:sp>
        <p:nvSpPr>
          <p:cNvPr id="2" name="文本框 1"/>
          <p:cNvSpPr txBox="1"/>
          <p:nvPr/>
        </p:nvSpPr>
        <p:spPr>
          <a:xfrm>
            <a:off x="467360" y="692785"/>
            <a:ext cx="4572000" cy="681990"/>
          </a:xfrm>
          <a:prstGeom prst="rect">
            <a:avLst/>
          </a:prstGeom>
          <a:noFill/>
        </p:spPr>
        <p:txBody>
          <a:bodyPr wrap="square" rtlCol="0" anchor="t">
            <a:spAutoFit/>
          </a:bodyPr>
          <a:lstStyle/>
          <a:p>
            <a:pPr eaLnBrk="1" hangingPunct="1">
              <a:lnSpc>
                <a:spcPct val="120000"/>
              </a:lnSpc>
            </a:pPr>
            <a:r>
              <a:rPr lang="en-US" altLang="zh-CN" sz="3200" b="1" dirty="0">
                <a:solidFill>
                  <a:srgbClr val="C00000"/>
                </a:solidFill>
                <a:sym typeface="+mn-ea"/>
              </a:rPr>
              <a:t>3.</a:t>
            </a:r>
            <a:r>
              <a:rPr lang="zh-CN" altLang="en-US" sz="3200" b="1" dirty="0">
                <a:solidFill>
                  <a:srgbClr val="C00000"/>
                </a:solidFill>
                <a:sym typeface="+mn-ea"/>
              </a:rPr>
              <a:t>工效学</a:t>
            </a:r>
            <a:r>
              <a:rPr lang="zh-CN" altLang="en-US" sz="3200" dirty="0">
                <a:sym typeface="+mn-ea"/>
              </a:rPr>
              <a:t>和</a:t>
            </a:r>
            <a:r>
              <a:rPr lang="zh-CN" altLang="en-US" sz="3200" b="1" dirty="0">
                <a:solidFill>
                  <a:srgbClr val="C00000"/>
                </a:solidFill>
                <a:sym typeface="+mn-ea"/>
              </a:rPr>
              <a:t>人素学</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p:cNvSpPr>
            <a:spLocks noGrp="1"/>
          </p:cNvSpPr>
          <p:nvPr>
            <p:ph idx="1"/>
          </p:nvPr>
        </p:nvSpPr>
        <p:spPr>
          <a:xfrm>
            <a:off x="35560" y="764540"/>
            <a:ext cx="8853170" cy="2447290"/>
          </a:xfrm>
        </p:spPr>
        <p:txBody>
          <a:bodyPr vert="horz" wrap="square" lIns="91440" tIns="45720" rIns="91440" bIns="45720" anchor="t" anchorCtr="0"/>
          <a:lstStyle/>
          <a:p>
            <a:pPr eaLnBrk="1" hangingPunct="1"/>
            <a:r>
              <a:rPr lang="zh-CN" altLang="en-US" sz="2800" dirty="0"/>
              <a:t>实例：层次任务分析（</a:t>
            </a:r>
            <a:r>
              <a:rPr lang="en-US" altLang="zh-CN" sz="2800" dirty="0"/>
              <a:t>HTA</a:t>
            </a:r>
            <a:r>
              <a:rPr lang="zh-CN" altLang="en-US" sz="2800" dirty="0"/>
              <a:t>）支持界面的结构化表示</a:t>
            </a:r>
          </a:p>
          <a:p>
            <a:pPr lvl="1" eaLnBrk="1" hangingPunct="1"/>
            <a:r>
              <a:rPr lang="zh-CN" altLang="en-US" dirty="0"/>
              <a:t>需支持的用户任务需要分解为多屏（或窗口、区域）表示</a:t>
            </a:r>
          </a:p>
          <a:p>
            <a:pPr lvl="2" eaLnBrk="1" hangingPunct="1"/>
            <a:r>
              <a:rPr lang="en-US" altLang="zh-CN" dirty="0"/>
              <a:t>HTA</a:t>
            </a:r>
            <a:r>
              <a:rPr lang="zh-CN" altLang="en-US" dirty="0"/>
              <a:t>模型表示了任务</a:t>
            </a:r>
            <a:r>
              <a:rPr lang="en-US" altLang="zh-CN" dirty="0"/>
              <a:t>/</a:t>
            </a:r>
            <a:r>
              <a:rPr lang="zh-CN" altLang="en-US" dirty="0"/>
              <a:t>子任务的分解（结构，顺序）</a:t>
            </a:r>
          </a:p>
          <a:p>
            <a:pPr lvl="2" eaLnBrk="1" hangingPunct="1"/>
            <a:r>
              <a:rPr lang="zh-CN" altLang="en-US" dirty="0"/>
              <a:t>其结构和顺序提供了屏幕布局和构件之间关系的信息</a:t>
            </a:r>
          </a:p>
        </p:txBody>
      </p:sp>
      <p:graphicFrame>
        <p:nvGraphicFramePr>
          <p:cNvPr id="101379" name="Object 4"/>
          <p:cNvGraphicFramePr/>
          <p:nvPr/>
        </p:nvGraphicFramePr>
        <p:xfrm>
          <a:off x="179705" y="3500438"/>
          <a:ext cx="4321175" cy="2284412"/>
        </p:xfrm>
        <a:graphic>
          <a:graphicData uri="http://schemas.openxmlformats.org/presentationml/2006/ole">
            <mc:AlternateContent xmlns:mc="http://schemas.openxmlformats.org/markup-compatibility/2006">
              <mc:Choice xmlns:v="urn:schemas-microsoft-com:vml" Requires="v">
                <p:oleObj r:id="rId3" imgW="4662170" imgH="2472055" progId="Visio.Drawing.11">
                  <p:embed/>
                </p:oleObj>
              </mc:Choice>
              <mc:Fallback>
                <p:oleObj r:id="rId3" imgW="4662170" imgH="2472055" progId="Visio.Drawing.11">
                  <p:embed/>
                  <p:pic>
                    <p:nvPicPr>
                      <p:cNvPr id="101379" name="Object 4"/>
                      <p:cNvPicPr/>
                      <p:nvPr/>
                    </p:nvPicPr>
                    <p:blipFill>
                      <a:blip r:embed="rId4"/>
                      <a:stretch>
                        <a:fillRect/>
                      </a:stretch>
                    </p:blipFill>
                    <p:spPr>
                      <a:xfrm>
                        <a:off x="179705" y="3500438"/>
                        <a:ext cx="4321175" cy="2284412"/>
                      </a:xfrm>
                      <a:prstGeom prst="rect">
                        <a:avLst/>
                      </a:prstGeom>
                      <a:solidFill>
                        <a:schemeClr val="accent1"/>
                      </a:solidFill>
                      <a:ln w="38100">
                        <a:noFill/>
                        <a:miter/>
                      </a:ln>
                    </p:spPr>
                  </p:pic>
                </p:oleObj>
              </mc:Fallback>
            </mc:AlternateContent>
          </a:graphicData>
        </a:graphic>
      </p:graphicFrame>
      <p:graphicFrame>
        <p:nvGraphicFramePr>
          <p:cNvPr id="101380" name="Object 5"/>
          <p:cNvGraphicFramePr/>
          <p:nvPr/>
        </p:nvGraphicFramePr>
        <p:xfrm>
          <a:off x="4787900" y="3284855"/>
          <a:ext cx="3810000" cy="3000375"/>
        </p:xfrm>
        <a:graphic>
          <a:graphicData uri="http://schemas.openxmlformats.org/presentationml/2006/ole">
            <mc:AlternateContent xmlns:mc="http://schemas.openxmlformats.org/markup-compatibility/2006">
              <mc:Choice xmlns:v="urn:schemas-microsoft-com:vml" Requires="v">
                <p:oleObj r:id="rId5" imgW="4820285" imgH="3804285" progId="Visio.Drawing.11">
                  <p:embed/>
                </p:oleObj>
              </mc:Choice>
              <mc:Fallback>
                <p:oleObj r:id="rId5" imgW="4820285" imgH="3804285" progId="Visio.Drawing.11">
                  <p:embed/>
                  <p:pic>
                    <p:nvPicPr>
                      <p:cNvPr id="101380" name="Object 5"/>
                      <p:cNvPicPr/>
                      <p:nvPr/>
                    </p:nvPicPr>
                    <p:blipFill>
                      <a:blip r:embed="rId6"/>
                      <a:stretch>
                        <a:fillRect/>
                      </a:stretch>
                    </p:blipFill>
                    <p:spPr>
                      <a:xfrm>
                        <a:off x="4787900" y="3284855"/>
                        <a:ext cx="3810000" cy="3000375"/>
                      </a:xfrm>
                      <a:prstGeom prst="rect">
                        <a:avLst/>
                      </a:prstGeom>
                      <a:noFill/>
                      <a:ln w="38100">
                        <a:noFill/>
                        <a:miter/>
                      </a:ln>
                    </p:spPr>
                  </p:pic>
                </p:oleObj>
              </mc:Fallback>
            </mc:AlternateContent>
          </a:graphicData>
        </a:graphic>
      </p:graphicFrame>
      <p:sp>
        <p:nvSpPr>
          <p:cNvPr id="101381"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101382" name="灯片编号占位符 2"/>
          <p:cNvSpPr txBox="1">
            <a:spLocks noGrp="1"/>
          </p:cNvSpPr>
          <p:nvPr>
            <p:ph type="sldNum" sz="quarter" idx="12"/>
          </p:nvPr>
        </p:nvSpPr>
        <p:spPr>
          <a:xfrm>
            <a:off x="7020560" y="6453505"/>
            <a:ext cx="2133600" cy="476250"/>
          </a:xfrm>
        </p:spPr>
        <p:txBody>
          <a:bodyPr/>
          <a:lstStyle/>
          <a:p>
            <a:pPr marL="0" indent="0" algn="r" eaLnBrk="1" hangingPunct="1">
              <a:spcBef>
                <a:spcPct val="0"/>
              </a:spcBef>
              <a:buNone/>
            </a:pPr>
            <a:fld id="{9A0DB2DC-4C9A-4742-B13C-FB6460FD3503}" type="slidenum">
              <a:rPr lang="en-US" altLang="zh-CN" sz="1400" dirty="0"/>
              <a:t>57</a:t>
            </a:fld>
            <a:endParaRPr lang="en-US" altLang="zh-CN" sz="1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a:xfrm>
            <a:off x="2412365" y="260350"/>
            <a:ext cx="6285230" cy="613410"/>
          </a:xfrm>
        </p:spPr>
        <p:txBody>
          <a:bodyPr vert="horz" wrap="square" lIns="91440" tIns="45720" rIns="91440" bIns="45720" anchor="b" anchorCtr="0"/>
          <a:lstStyle/>
          <a:p>
            <a:pPr eaLnBrk="1" hangingPunct="1"/>
            <a:r>
              <a:rPr lang="zh-CN" altLang="en-US" sz="2800" dirty="0"/>
              <a:t>七、以用户为中心设计简介</a:t>
            </a:r>
          </a:p>
        </p:txBody>
      </p:sp>
      <p:sp>
        <p:nvSpPr>
          <p:cNvPr id="103427" name="Rectangle 3"/>
          <p:cNvSpPr>
            <a:spLocks noGrp="1"/>
          </p:cNvSpPr>
          <p:nvPr>
            <p:ph idx="1"/>
          </p:nvPr>
        </p:nvSpPr>
        <p:spPr>
          <a:xfrm>
            <a:off x="635" y="908685"/>
            <a:ext cx="9272905" cy="4419600"/>
          </a:xfrm>
        </p:spPr>
        <p:txBody>
          <a:bodyPr vert="horz" wrap="square" lIns="91440" tIns="45720" rIns="91440" bIns="45720" anchor="t" anchorCtr="0"/>
          <a:lstStyle/>
          <a:p>
            <a:pPr eaLnBrk="1" hangingPunct="1"/>
            <a:r>
              <a:rPr lang="zh-CN" altLang="en-US" sz="2400" dirty="0"/>
              <a:t>用户界面的组成</a:t>
            </a:r>
          </a:p>
          <a:p>
            <a:pPr lvl="1" eaLnBrk="1" hangingPunct="1"/>
            <a:r>
              <a:rPr lang="zh-CN" altLang="en-US" sz="2400" b="1" dirty="0">
                <a:solidFill>
                  <a:srgbClr val="C00000"/>
                </a:solidFill>
              </a:rPr>
              <a:t>用户交互构件</a:t>
            </a:r>
            <a:r>
              <a:rPr lang="zh-CN" altLang="en-US" sz="2400" dirty="0"/>
              <a:t>：交互元素或技术的物理和</a:t>
            </a:r>
            <a:r>
              <a:rPr lang="en-US" altLang="zh-CN" sz="2400" dirty="0"/>
              <a:t>/</a:t>
            </a:r>
            <a:r>
              <a:rPr lang="zh-CN" altLang="en-US" sz="2400" dirty="0"/>
              <a:t>或虚拟表示</a:t>
            </a:r>
          </a:p>
          <a:p>
            <a:pPr lvl="1" eaLnBrk="1" hangingPunct="1"/>
            <a:r>
              <a:rPr lang="zh-CN" altLang="en-US" sz="2400" b="1" dirty="0">
                <a:solidFill>
                  <a:srgbClr val="C00000"/>
                </a:solidFill>
              </a:rPr>
              <a:t>界面软件构件</a:t>
            </a:r>
            <a:r>
              <a:rPr lang="zh-CN" altLang="en-US" sz="2400" dirty="0"/>
              <a:t>：实现交互构件的程序设计代码</a:t>
            </a:r>
          </a:p>
          <a:p>
            <a:pPr lvl="1" eaLnBrk="1" hangingPunct="1"/>
            <a:r>
              <a:rPr lang="zh-CN" altLang="en-US" sz="2400" b="1" dirty="0">
                <a:solidFill>
                  <a:srgbClr val="C00000"/>
                </a:solidFill>
              </a:rPr>
              <a:t>可用性</a:t>
            </a:r>
            <a:r>
              <a:rPr lang="zh-CN" altLang="en-US" sz="2400" dirty="0"/>
              <a:t>主要涉及到</a:t>
            </a:r>
            <a:r>
              <a:rPr lang="zh-CN" altLang="en-US" sz="2400" b="1" dirty="0">
                <a:solidFill>
                  <a:srgbClr val="C00000"/>
                </a:solidFill>
              </a:rPr>
              <a:t>交互构件</a:t>
            </a:r>
            <a:r>
              <a:rPr lang="zh-CN" altLang="en-US" sz="2400" dirty="0"/>
              <a:t>的设计和评估</a:t>
            </a:r>
          </a:p>
          <a:p>
            <a:pPr lvl="2" eaLnBrk="1" hangingPunct="1"/>
            <a:r>
              <a:rPr lang="zh-CN" altLang="en-US" sz="2400" dirty="0"/>
              <a:t>人机交互</a:t>
            </a:r>
            <a:r>
              <a:rPr lang="en-US" altLang="zh-CN" sz="2400" dirty="0"/>
              <a:t>R&amp;D</a:t>
            </a:r>
            <a:r>
              <a:rPr lang="zh-CN" altLang="en-US" sz="2400" dirty="0"/>
              <a:t>的主要方面，为了提供可用的系统</a:t>
            </a:r>
          </a:p>
          <a:p>
            <a:pPr lvl="2" eaLnBrk="1" hangingPunct="1"/>
            <a:r>
              <a:rPr lang="zh-CN" altLang="en-US" sz="2400" dirty="0"/>
              <a:t>在开发过程中，交互设计与软件设计同等重要</a:t>
            </a:r>
          </a:p>
          <a:p>
            <a:pPr lvl="1" eaLnBrk="1" hangingPunct="1"/>
            <a:r>
              <a:rPr lang="zh-CN" altLang="en-US" sz="2400" dirty="0"/>
              <a:t>界面软件的需求主要来源于交互设计，而不是功能设计</a:t>
            </a:r>
          </a:p>
          <a:p>
            <a:pPr lvl="2" eaLnBrk="1" hangingPunct="1"/>
            <a:r>
              <a:rPr lang="zh-CN" altLang="en-US" sz="2400" dirty="0"/>
              <a:t>功能实现的技术限制也是需求，不能忽略，然而</a:t>
            </a:r>
          </a:p>
          <a:p>
            <a:pPr lvl="2" eaLnBrk="1" hangingPunct="1"/>
            <a:r>
              <a:rPr lang="zh-CN" altLang="en-US" sz="2400" dirty="0"/>
              <a:t>首先应考虑人类的特征和需要，这是软件设计的驱动力</a:t>
            </a:r>
          </a:p>
          <a:p>
            <a:pPr lvl="1" eaLnBrk="1" hangingPunct="1">
              <a:buNone/>
            </a:pPr>
            <a:endParaRPr lang="zh-CN" altLang="en-US" dirty="0"/>
          </a:p>
          <a:p>
            <a:pPr lvl="1" eaLnBrk="1" hangingPunct="1">
              <a:buNone/>
            </a:pPr>
            <a:r>
              <a:rPr lang="zh-CN" altLang="en-US" sz="2300" dirty="0"/>
              <a:t>							</a:t>
            </a:r>
          </a:p>
        </p:txBody>
      </p:sp>
      <p:graphicFrame>
        <p:nvGraphicFramePr>
          <p:cNvPr id="103428" name="Object 4"/>
          <p:cNvGraphicFramePr/>
          <p:nvPr/>
        </p:nvGraphicFramePr>
        <p:xfrm>
          <a:off x="1072198" y="4940935"/>
          <a:ext cx="7129462" cy="1684338"/>
        </p:xfrm>
        <a:graphic>
          <a:graphicData uri="http://schemas.openxmlformats.org/presentationml/2006/ole">
            <mc:AlternateContent xmlns:mc="http://schemas.openxmlformats.org/markup-compatibility/2006">
              <mc:Choice xmlns:v="urn:schemas-microsoft-com:vml" Requires="v">
                <p:oleObj r:id="rId3" imgW="5634990" imgH="1339850" progId="Visio.Drawing.11">
                  <p:embed/>
                </p:oleObj>
              </mc:Choice>
              <mc:Fallback>
                <p:oleObj r:id="rId3" imgW="5634990" imgH="1339850" progId="Visio.Drawing.11">
                  <p:embed/>
                  <p:pic>
                    <p:nvPicPr>
                      <p:cNvPr id="103428" name="Object 4"/>
                      <p:cNvPicPr/>
                      <p:nvPr/>
                    </p:nvPicPr>
                    <p:blipFill>
                      <a:blip r:embed="rId4"/>
                      <a:stretch>
                        <a:fillRect/>
                      </a:stretch>
                    </p:blipFill>
                    <p:spPr>
                      <a:xfrm>
                        <a:off x="1072198" y="4940935"/>
                        <a:ext cx="7129462" cy="1684338"/>
                      </a:xfrm>
                      <a:prstGeom prst="rect">
                        <a:avLst/>
                      </a:prstGeom>
                      <a:solidFill>
                        <a:schemeClr val="accent1"/>
                      </a:solidFill>
                      <a:ln w="38100">
                        <a:noFill/>
                        <a:miter/>
                      </a:ln>
                    </p:spPr>
                  </p:pic>
                </p:oleObj>
              </mc:Fallback>
            </mc:AlternateContent>
          </a:graphicData>
        </a:graphic>
      </p:graphicFrame>
      <p:sp>
        <p:nvSpPr>
          <p:cNvPr id="103429"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103430" name="灯片编号占位符 2"/>
          <p:cNvSpPr txBox="1">
            <a:spLocks noGrp="1"/>
          </p:cNvSpPr>
          <p:nvPr>
            <p:ph type="sldNum" sz="quarter" idx="12"/>
          </p:nvPr>
        </p:nvSpPr>
        <p:spPr>
          <a:xfrm>
            <a:off x="6876415" y="6248400"/>
            <a:ext cx="2133600" cy="476250"/>
          </a:xfrm>
        </p:spPr>
        <p:txBody>
          <a:bodyPr/>
          <a:lstStyle/>
          <a:p>
            <a:pPr marL="0" indent="0" algn="r" eaLnBrk="1" hangingPunct="1">
              <a:spcBef>
                <a:spcPct val="0"/>
              </a:spcBef>
              <a:buNone/>
            </a:pPr>
            <a:fld id="{9A0DB2DC-4C9A-4742-B13C-FB6460FD3503}" type="slidenum">
              <a:rPr lang="en-US" altLang="zh-CN" sz="1400" dirty="0"/>
              <a:t>58</a:t>
            </a:fld>
            <a:endParaRPr lang="en-US" altLang="zh-CN"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p:cNvSpPr>
          <p:nvPr>
            <p:ph idx="1"/>
          </p:nvPr>
        </p:nvSpPr>
        <p:spPr>
          <a:xfrm>
            <a:off x="22860" y="996950"/>
            <a:ext cx="9218930" cy="4232275"/>
          </a:xfrm>
        </p:spPr>
        <p:txBody>
          <a:bodyPr vert="horz" wrap="square" lIns="91440" tIns="45720" rIns="91440" bIns="45720" anchor="t" anchorCtr="0"/>
          <a:lstStyle/>
          <a:p>
            <a:pPr eaLnBrk="1" hangingPunct="1"/>
            <a:r>
              <a:rPr lang="zh-CN" altLang="en-US" sz="2200" b="1" dirty="0">
                <a:solidFill>
                  <a:srgbClr val="C00000"/>
                </a:solidFill>
              </a:rPr>
              <a:t>传统的交互设计</a:t>
            </a:r>
            <a:r>
              <a:rPr lang="zh-CN" altLang="en-US" sz="2200" dirty="0"/>
              <a:t>采用了</a:t>
            </a:r>
            <a:r>
              <a:rPr lang="zh-CN" altLang="en-US" sz="2200" b="1" dirty="0">
                <a:solidFill>
                  <a:srgbClr val="C00000"/>
                </a:solidFill>
              </a:rPr>
              <a:t>系统为中心的方法</a:t>
            </a:r>
          </a:p>
          <a:p>
            <a:pPr lvl="1" eaLnBrk="1" hangingPunct="1"/>
            <a:r>
              <a:rPr lang="zh-CN" altLang="en-US" sz="2200" dirty="0"/>
              <a:t>界面直接反映的是</a:t>
            </a:r>
            <a:r>
              <a:rPr lang="zh-CN" altLang="en-US" sz="2200" b="1" dirty="0">
                <a:solidFill>
                  <a:srgbClr val="C00000"/>
                </a:solidFill>
              </a:rPr>
              <a:t>系统功能</a:t>
            </a:r>
            <a:r>
              <a:rPr lang="zh-CN" altLang="en-US" sz="2200" dirty="0"/>
              <a:t>设计模型的</a:t>
            </a:r>
            <a:r>
              <a:rPr lang="zh-CN" altLang="en-US" sz="2200" b="1" dirty="0">
                <a:solidFill>
                  <a:srgbClr val="C00000"/>
                </a:solidFill>
              </a:rPr>
              <a:t>特征和概念</a:t>
            </a:r>
          </a:p>
          <a:p>
            <a:pPr lvl="2" eaLnBrk="1" hangingPunct="1"/>
            <a:r>
              <a:rPr lang="zh-CN" altLang="en-US" sz="2200" dirty="0"/>
              <a:t>输入和</a:t>
            </a:r>
            <a:r>
              <a:rPr lang="en-US" altLang="zh-CN" sz="2200" dirty="0"/>
              <a:t>/</a:t>
            </a:r>
            <a:r>
              <a:rPr lang="zh-CN" altLang="en-US" sz="2200" dirty="0"/>
              <a:t>或输出表示了系统的状态和有关状态改变的操作</a:t>
            </a:r>
          </a:p>
          <a:p>
            <a:pPr lvl="2" eaLnBrk="1" hangingPunct="1"/>
            <a:r>
              <a:rPr lang="zh-CN" altLang="en-US" sz="2200" dirty="0"/>
              <a:t>要求</a:t>
            </a:r>
            <a:r>
              <a:rPr lang="zh-CN" altLang="en-US" sz="2200" b="1" dirty="0">
                <a:solidFill>
                  <a:srgbClr val="C00000"/>
                </a:solidFill>
              </a:rPr>
              <a:t>用户自己将目标和任务转换为系统能接受的形式</a:t>
            </a:r>
            <a:r>
              <a:rPr lang="zh-CN" altLang="en-US" sz="2200" dirty="0"/>
              <a:t>，或</a:t>
            </a:r>
          </a:p>
          <a:p>
            <a:pPr lvl="2" eaLnBrk="1" hangingPunct="1"/>
            <a:r>
              <a:rPr lang="zh-CN" altLang="en-US" sz="2200" dirty="0"/>
              <a:t>必须解释和评估系统的输出是否与其目标一致</a:t>
            </a:r>
          </a:p>
          <a:p>
            <a:pPr lvl="2" eaLnBrk="1" hangingPunct="1"/>
            <a:r>
              <a:rPr lang="zh-CN" altLang="en-US" sz="2200" dirty="0"/>
              <a:t>例如：</a:t>
            </a:r>
            <a:r>
              <a:rPr lang="en-US" altLang="zh-CN" sz="2200" dirty="0"/>
              <a:t>DOS</a:t>
            </a:r>
            <a:r>
              <a:rPr lang="zh-CN" altLang="en-US" sz="2200" dirty="0"/>
              <a:t>文件操作必须有文件树的概念并建立操作规划</a:t>
            </a:r>
          </a:p>
          <a:p>
            <a:pPr lvl="1" eaLnBrk="1" hangingPunct="1"/>
            <a:r>
              <a:rPr lang="zh-CN" altLang="en-US" sz="2200" b="1" dirty="0">
                <a:solidFill>
                  <a:srgbClr val="C00000"/>
                </a:solidFill>
              </a:rPr>
              <a:t>用户的目标</a:t>
            </a:r>
            <a:r>
              <a:rPr lang="zh-CN" altLang="en-US" sz="2200" dirty="0"/>
              <a:t>和</a:t>
            </a:r>
            <a:r>
              <a:rPr lang="zh-CN" altLang="en-US" sz="2200" b="1" dirty="0">
                <a:solidFill>
                  <a:srgbClr val="C00000"/>
                </a:solidFill>
              </a:rPr>
              <a:t>系统的状态</a:t>
            </a:r>
            <a:r>
              <a:rPr lang="zh-CN" altLang="en-US" sz="2200" dirty="0"/>
              <a:t>无论形式或内容均不同</a:t>
            </a:r>
          </a:p>
          <a:p>
            <a:pPr lvl="2" eaLnBrk="1" hangingPunct="1"/>
            <a:r>
              <a:rPr lang="zh-CN" altLang="en-US" sz="2200" dirty="0"/>
              <a:t>例如：用户操作文件的目的只是为了管理文档</a:t>
            </a:r>
          </a:p>
          <a:p>
            <a:pPr lvl="2" eaLnBrk="1" hangingPunct="1"/>
            <a:r>
              <a:rPr lang="zh-CN" altLang="en-US" sz="2200" dirty="0"/>
              <a:t>例如：操作水龙头旨在控制水流或温度，为什么需要知道冷水和热水的概念和相关的操作呢？</a:t>
            </a:r>
          </a:p>
          <a:p>
            <a:pPr lvl="2" eaLnBrk="1" hangingPunct="1"/>
            <a:r>
              <a:rPr lang="zh-CN" altLang="en-US" sz="2200" dirty="0"/>
              <a:t>与用户的目标和任务属性之间的</a:t>
            </a:r>
            <a:r>
              <a:rPr lang="zh-CN" altLang="en-US" sz="2200" dirty="0">
                <a:latin typeface="Arial" panose="020B0604020202020204" pitchFamily="34" charset="0"/>
              </a:rPr>
              <a:t>‘</a:t>
            </a:r>
            <a:r>
              <a:rPr lang="zh-CN" altLang="en-US" sz="2200" dirty="0"/>
              <a:t>距离</a:t>
            </a:r>
            <a:r>
              <a:rPr lang="zh-CN" altLang="en-US" sz="2200" dirty="0">
                <a:latin typeface="Arial" panose="020B0604020202020204" pitchFamily="34" charset="0"/>
              </a:rPr>
              <a:t>’</a:t>
            </a:r>
            <a:r>
              <a:rPr lang="zh-CN" altLang="en-US" sz="2200" dirty="0"/>
              <a:t>使其难以理解和使用</a:t>
            </a:r>
          </a:p>
        </p:txBody>
      </p:sp>
      <p:graphicFrame>
        <p:nvGraphicFramePr>
          <p:cNvPr id="105475" name="Object 4"/>
          <p:cNvGraphicFramePr/>
          <p:nvPr/>
        </p:nvGraphicFramePr>
        <p:xfrm>
          <a:off x="1692275" y="5445125"/>
          <a:ext cx="5979160" cy="1237615"/>
        </p:xfrm>
        <a:graphic>
          <a:graphicData uri="http://schemas.openxmlformats.org/presentationml/2006/ole">
            <mc:AlternateContent xmlns:mc="http://schemas.openxmlformats.org/markup-compatibility/2006">
              <mc:Choice xmlns:v="urn:schemas-microsoft-com:vml" Requires="v">
                <p:oleObj r:id="rId3" imgW="5699125" imgH="1360805" progId="Visio.Drawing.11">
                  <p:embed/>
                </p:oleObj>
              </mc:Choice>
              <mc:Fallback>
                <p:oleObj r:id="rId3" imgW="5699125" imgH="1360805" progId="Visio.Drawing.11">
                  <p:embed/>
                  <p:pic>
                    <p:nvPicPr>
                      <p:cNvPr id="105475" name="Object 4"/>
                      <p:cNvPicPr/>
                      <p:nvPr/>
                    </p:nvPicPr>
                    <p:blipFill>
                      <a:blip r:embed="rId4"/>
                      <a:stretch>
                        <a:fillRect/>
                      </a:stretch>
                    </p:blipFill>
                    <p:spPr>
                      <a:xfrm>
                        <a:off x="1692275" y="5445125"/>
                        <a:ext cx="5979160" cy="1237615"/>
                      </a:xfrm>
                      <a:prstGeom prst="rect">
                        <a:avLst/>
                      </a:prstGeom>
                      <a:solidFill>
                        <a:schemeClr val="accent1"/>
                      </a:solidFill>
                      <a:ln w="38100">
                        <a:noFill/>
                        <a:miter/>
                      </a:ln>
                    </p:spPr>
                  </p:pic>
                </p:oleObj>
              </mc:Fallback>
            </mc:AlternateContent>
          </a:graphicData>
        </a:graphic>
      </p:graphicFrame>
      <p:sp>
        <p:nvSpPr>
          <p:cNvPr id="105476"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105477" name="灯片编号占位符 2"/>
          <p:cNvSpPr txBox="1">
            <a:spLocks noGrp="1"/>
          </p:cNvSpPr>
          <p:nvPr>
            <p:ph type="sldNum" sz="quarter" idx="12"/>
          </p:nvPr>
        </p:nvSpPr>
        <p:spPr>
          <a:xfrm>
            <a:off x="7010400" y="6309360"/>
            <a:ext cx="2133600" cy="476250"/>
          </a:xfrm>
        </p:spPr>
        <p:txBody>
          <a:bodyPr/>
          <a:lstStyle/>
          <a:p>
            <a:pPr marL="0" indent="0" algn="r" eaLnBrk="1" hangingPunct="1">
              <a:spcBef>
                <a:spcPct val="0"/>
              </a:spcBef>
              <a:buNone/>
            </a:pPr>
            <a:fld id="{9A0DB2DC-4C9A-4742-B13C-FB6460FD3503}" type="slidenum">
              <a:rPr lang="en-US" altLang="zh-CN" sz="1400" dirty="0"/>
              <a:t>59</a:t>
            </a:fld>
            <a:endParaRPr lang="en-US" altLang="zh-CN" sz="1400" dirty="0"/>
          </a:p>
        </p:txBody>
      </p:sp>
      <p:sp>
        <p:nvSpPr>
          <p:cNvPr id="3" name="文本框 2"/>
          <p:cNvSpPr txBox="1"/>
          <p:nvPr/>
        </p:nvSpPr>
        <p:spPr>
          <a:xfrm>
            <a:off x="323850" y="556895"/>
            <a:ext cx="5904230" cy="576580"/>
          </a:xfrm>
          <a:prstGeom prst="rect">
            <a:avLst/>
          </a:prstGeom>
          <a:noFill/>
        </p:spPr>
        <p:txBody>
          <a:bodyPr>
            <a:noAutofit/>
          </a:bodyPr>
          <a:lstStyle/>
          <a:p>
            <a:pPr marR="0" defTabSz="914400" eaLnBrk="1" hangingPunct="1">
              <a:buClrTx/>
              <a:buSzTx/>
              <a:buFont typeface="Arial" panose="020B0604020202020204" pitchFamily="34" charset="0"/>
              <a:buNone/>
              <a:defRPr/>
            </a:pPr>
            <a:r>
              <a:rPr kumimoji="0" lang="en-US" altLang="zh-CN" sz="2800" kern="1200" cap="none" spc="0" normalizeH="0" baseline="0" noProof="0" dirty="0">
                <a:latin typeface="Comic Sans MS" panose="030F0702030302020204" pitchFamily="66" charset="0"/>
                <a:ea typeface="宋体" panose="02010600030101010101" pitchFamily="2" charset="-122"/>
                <a:cs typeface="+mn-cs"/>
              </a:rPr>
              <a:t>1. </a:t>
            </a:r>
            <a:r>
              <a:rPr kumimoji="0" lang="zh-CN" altLang="en-US" sz="2800" b="1" kern="100" cap="none" spc="0" normalizeH="0" baseline="0" noProof="0" dirty="0">
                <a:latin typeface="楷体" panose="02010609060101010101" pitchFamily="49" charset="-122"/>
                <a:ea typeface="楷体" panose="02010609060101010101" pitchFamily="49" charset="-122"/>
                <a:cs typeface="Times New Roman" panose="02020603050405020304" pitchFamily="18" charset="0"/>
              </a:rPr>
              <a:t>传统的交互设计采用的方法</a:t>
            </a:r>
            <a:endParaRPr kumimoji="0" lang="zh-CN" altLang="en-US" sz="2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eaLnBrk="1" hangingPunct="1">
              <a:buClrTx/>
              <a:buSzTx/>
              <a:buFont typeface="Arial" panose="020B0604020202020204" pitchFamily="34" charset="0"/>
              <a:buNone/>
              <a:defRPr/>
            </a:pPr>
            <a:endParaRPr kumimoji="0" lang="zh-CN" altLang="en-US" kern="1200" cap="none" spc="0" normalizeH="0" baseline="0" noProof="0" dirty="0">
              <a:latin typeface="Comic Sans MS" panose="030F0702030302020204" pitchFamily="66" charset="0"/>
              <a:ea typeface="宋体" panose="02010600030101010101" pitchFamily="2"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p:cNvSpPr>
          <p:nvPr>
            <p:ph type="title"/>
          </p:nvPr>
        </p:nvSpPr>
        <p:spPr/>
        <p:txBody>
          <a:bodyPr wrap="square" lIns="91440" tIns="45720" rIns="91440" bIns="45720" anchor="ctr" anchorCtr="0"/>
          <a:lstStyle/>
          <a:p>
            <a:pPr eaLnBrk="1" hangingPunct="1"/>
            <a:r>
              <a:rPr lang="zh-CN" altLang="en-US" dirty="0">
                <a:solidFill>
                  <a:schemeClr val="hlink"/>
                </a:solidFill>
              </a:rPr>
              <a:t>本教材内容安排</a:t>
            </a:r>
          </a:p>
        </p:txBody>
      </p:sp>
      <p:sp>
        <p:nvSpPr>
          <p:cNvPr id="10242" name="Rectangle 3"/>
          <p:cNvSpPr>
            <a:spLocks noGrp="1"/>
          </p:cNvSpPr>
          <p:nvPr>
            <p:ph idx="1"/>
          </p:nvPr>
        </p:nvSpPr>
        <p:spPr>
          <a:xfrm>
            <a:off x="457200" y="1782763"/>
            <a:ext cx="8229600" cy="4167187"/>
          </a:xfrm>
        </p:spPr>
        <p:txBody>
          <a:bodyPr wrap="square" lIns="91440" tIns="45720" rIns="91440" bIns="45720" anchor="t" anchorCtr="0"/>
          <a:lstStyle/>
          <a:p>
            <a:pPr eaLnBrk="1" hangingPunct="1">
              <a:lnSpc>
                <a:spcPct val="90000"/>
              </a:lnSpc>
            </a:pPr>
            <a:r>
              <a:rPr lang="zh-CN" altLang="en-US" sz="2400" b="1" dirty="0">
                <a:solidFill>
                  <a:srgbClr val="C00000"/>
                </a:solidFill>
              </a:rPr>
              <a:t>第一章 交互设计简介</a:t>
            </a:r>
          </a:p>
          <a:p>
            <a:pPr eaLnBrk="1" hangingPunct="1">
              <a:lnSpc>
                <a:spcPct val="90000"/>
              </a:lnSpc>
            </a:pPr>
            <a:r>
              <a:rPr lang="zh-CN" altLang="en-US" sz="2400" b="1" dirty="0"/>
              <a:t>第二章 理解与概念化交互</a:t>
            </a:r>
          </a:p>
          <a:p>
            <a:pPr eaLnBrk="1" hangingPunct="1">
              <a:lnSpc>
                <a:spcPct val="90000"/>
              </a:lnSpc>
            </a:pPr>
            <a:r>
              <a:rPr lang="zh-CN" altLang="en-US" sz="2400" b="1" dirty="0">
                <a:solidFill>
                  <a:srgbClr val="C00000"/>
                </a:solidFill>
              </a:rPr>
              <a:t>第三章 理解用户</a:t>
            </a:r>
          </a:p>
          <a:p>
            <a:pPr eaLnBrk="1" hangingPunct="1">
              <a:lnSpc>
                <a:spcPct val="90000"/>
              </a:lnSpc>
            </a:pPr>
            <a:r>
              <a:rPr lang="zh-CN" altLang="en-US" sz="2400" b="1" dirty="0">
                <a:solidFill>
                  <a:srgbClr val="C00000"/>
                </a:solidFill>
              </a:rPr>
              <a:t>第四章 协作与通信设计</a:t>
            </a:r>
          </a:p>
          <a:p>
            <a:pPr eaLnBrk="1" hangingPunct="1">
              <a:lnSpc>
                <a:spcPct val="90000"/>
              </a:lnSpc>
            </a:pPr>
            <a:r>
              <a:rPr lang="zh-CN" altLang="en-US" sz="2400" b="1" dirty="0">
                <a:solidFill>
                  <a:srgbClr val="C00000"/>
                </a:solidFill>
              </a:rPr>
              <a:t>第五章 理解界面如何影响用户</a:t>
            </a:r>
          </a:p>
          <a:p>
            <a:pPr eaLnBrk="1" hangingPunct="1">
              <a:lnSpc>
                <a:spcPct val="90000"/>
              </a:lnSpc>
            </a:pPr>
            <a:r>
              <a:rPr lang="zh-CN" altLang="en-US" sz="2400" b="1" dirty="0"/>
              <a:t>第六章 交互设计过程</a:t>
            </a:r>
          </a:p>
          <a:p>
            <a:pPr eaLnBrk="1" hangingPunct="1">
              <a:lnSpc>
                <a:spcPct val="90000"/>
              </a:lnSpc>
            </a:pPr>
            <a:r>
              <a:rPr lang="zh-CN" altLang="en-US" sz="2400" b="1" dirty="0"/>
              <a:t>第七章 识别需要和建立需求</a:t>
            </a:r>
          </a:p>
          <a:p>
            <a:pPr eaLnBrk="1" hangingPunct="1">
              <a:lnSpc>
                <a:spcPct val="90000"/>
              </a:lnSpc>
            </a:pPr>
            <a:r>
              <a:rPr lang="zh-CN" altLang="en-US" sz="2400" b="1" dirty="0"/>
              <a:t>第八章 设计、制作原型和构建</a:t>
            </a:r>
          </a:p>
          <a:p>
            <a:pPr eaLnBrk="1" hangingPunct="1">
              <a:lnSpc>
                <a:spcPct val="90000"/>
              </a:lnSpc>
            </a:pPr>
            <a:r>
              <a:rPr lang="zh-CN" altLang="en-US" sz="2400" b="1" dirty="0">
                <a:solidFill>
                  <a:srgbClr val="0070C0"/>
                </a:solidFill>
              </a:rPr>
              <a:t>第九章 用户为中心的交互设计</a:t>
            </a:r>
          </a:p>
          <a:p>
            <a:pPr eaLnBrk="1" hangingPunct="1">
              <a:lnSpc>
                <a:spcPct val="90000"/>
              </a:lnSpc>
            </a:pPr>
            <a:r>
              <a:rPr lang="zh-CN" altLang="en-US" sz="2400" dirty="0"/>
              <a:t>第十章 评估入门</a:t>
            </a:r>
          </a:p>
          <a:p>
            <a:pPr eaLnBrk="1" hangingPunct="1">
              <a:lnSpc>
                <a:spcPct val="90000"/>
              </a:lnSpc>
            </a:pPr>
            <a:endParaRPr lang="en-US" altLang="zh-CN" sz="2400" dirty="0"/>
          </a:p>
        </p:txBody>
      </p:sp>
      <p:sp>
        <p:nvSpPr>
          <p:cNvPr id="2" name="页脚占位符 1"/>
          <p:cNvSpPr>
            <a:spLocks noGrp="1"/>
          </p:cNvSpPr>
          <p:nvPr>
            <p:ph type="ftr" sz="quarter" idx="10"/>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44" name="灯片编号占位符 2"/>
          <p:cNvSpPr>
            <a:spLocks noGrp="1"/>
          </p:cNvSpPr>
          <p:nvPr>
            <p:ph type="sldNum" sz="quarter" idx="11"/>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pitchFamily="34" charset="0"/>
              </a:rPr>
              <a:t>6</a:t>
            </a:fld>
            <a:endParaRPr lang="en-US" altLang="zh-CN" sz="1200" dirty="0">
              <a:latin typeface="Arial Black" panose="020B0A040201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Grp="1"/>
          </p:cNvSpPr>
          <p:nvPr>
            <p:ph idx="1"/>
          </p:nvPr>
        </p:nvSpPr>
        <p:spPr>
          <a:xfrm>
            <a:off x="35560" y="1268730"/>
            <a:ext cx="9072880" cy="3657600"/>
          </a:xfrm>
        </p:spPr>
        <p:txBody>
          <a:bodyPr vert="horz" wrap="square" lIns="91440" tIns="45720" rIns="91440" bIns="45720" anchor="t" anchorCtr="0"/>
          <a:lstStyle/>
          <a:p>
            <a:pPr lvl="1" eaLnBrk="1" hangingPunct="1">
              <a:buNone/>
            </a:pPr>
            <a:r>
              <a:rPr lang="en-US" altLang="zh-CN" sz="2400" dirty="0">
                <a:latin typeface="Arial" panose="020B0604020202020204" pitchFamily="34" charset="0"/>
              </a:rPr>
              <a:t>‘</a:t>
            </a:r>
            <a:r>
              <a:rPr lang="zh-CN" altLang="en-US" sz="2400" dirty="0">
                <a:ea typeface="黑体" panose="02010609060101010101" charset="-122"/>
              </a:rPr>
              <a:t>考虑系统做什么是旧计算，新计算必须首先考虑用户做什么</a:t>
            </a:r>
            <a:r>
              <a:rPr lang="zh-CN" altLang="en-US" sz="2400" dirty="0">
                <a:latin typeface="Arial" panose="020B0604020202020204" pitchFamily="34" charset="0"/>
              </a:rPr>
              <a:t>’</a:t>
            </a:r>
            <a:endParaRPr lang="zh-CN" altLang="en-US" sz="2400" dirty="0"/>
          </a:p>
          <a:p>
            <a:pPr lvl="1" eaLnBrk="1" hangingPunct="1">
              <a:buNone/>
            </a:pPr>
            <a:r>
              <a:rPr lang="zh-CN" altLang="en-US" sz="2300" dirty="0"/>
              <a:t>							（</a:t>
            </a:r>
            <a:r>
              <a:rPr lang="en-US" altLang="zh-CN" sz="2300" dirty="0"/>
              <a:t>Schneiderman</a:t>
            </a:r>
            <a:r>
              <a:rPr lang="zh-CN" altLang="en-US" sz="2300" dirty="0"/>
              <a:t>）</a:t>
            </a:r>
          </a:p>
          <a:p>
            <a:pPr eaLnBrk="1" hangingPunct="1"/>
            <a:r>
              <a:rPr lang="zh-CN" altLang="en-US" sz="2400" dirty="0"/>
              <a:t>交互设计应当采用</a:t>
            </a:r>
            <a:r>
              <a:rPr lang="zh-CN" altLang="en-US" sz="2400" b="1" dirty="0">
                <a:solidFill>
                  <a:srgbClr val="C00000"/>
                </a:solidFill>
              </a:rPr>
              <a:t>用户为中心的设计</a:t>
            </a:r>
            <a:r>
              <a:rPr lang="zh-CN" altLang="en-US" sz="2400" dirty="0"/>
              <a:t>思想</a:t>
            </a:r>
          </a:p>
          <a:p>
            <a:pPr lvl="1" eaLnBrk="1" hangingPunct="1"/>
            <a:r>
              <a:rPr lang="zh-CN" altLang="en-US" sz="2400" dirty="0"/>
              <a:t>可用的设计可减少学习、培训和支持的时间和代价</a:t>
            </a:r>
          </a:p>
          <a:p>
            <a:pPr lvl="1" eaLnBrk="1" hangingPunct="1"/>
            <a:r>
              <a:rPr lang="zh-CN" altLang="en-US" sz="2400" dirty="0"/>
              <a:t>可用的设计使得用户集中在他的任务执行上，而不至于分心</a:t>
            </a:r>
          </a:p>
          <a:p>
            <a:pPr lvl="1" eaLnBrk="1" hangingPunct="1"/>
            <a:r>
              <a:rPr lang="zh-CN" altLang="en-US" sz="2400" dirty="0"/>
              <a:t>可用的设计可提高工作有效性、减少出错几率，并令人满意</a:t>
            </a:r>
          </a:p>
          <a:p>
            <a:pPr eaLnBrk="1" hangingPunct="1"/>
            <a:r>
              <a:rPr lang="zh-CN" altLang="en-US" sz="2400" dirty="0">
                <a:latin typeface="Arial" panose="020B0604020202020204" pitchFamily="34" charset="0"/>
              </a:rPr>
              <a:t>‘</a:t>
            </a:r>
            <a:r>
              <a:rPr lang="zh-CN" altLang="en-US" sz="2400" b="1" dirty="0">
                <a:solidFill>
                  <a:srgbClr val="C00000"/>
                </a:solidFill>
              </a:rPr>
              <a:t>用户做什么</a:t>
            </a:r>
            <a:r>
              <a:rPr lang="zh-CN" altLang="en-US" sz="2400" dirty="0">
                <a:latin typeface="Arial" panose="020B0604020202020204" pitchFamily="34" charset="0"/>
              </a:rPr>
              <a:t>’</a:t>
            </a:r>
            <a:r>
              <a:rPr lang="zh-CN" altLang="en-US" sz="2400" dirty="0"/>
              <a:t>的信息来源于</a:t>
            </a:r>
            <a:r>
              <a:rPr lang="zh-CN" altLang="en-US" sz="2400" b="1" dirty="0">
                <a:solidFill>
                  <a:srgbClr val="C00000"/>
                </a:solidFill>
              </a:rPr>
              <a:t>使用上下文</a:t>
            </a:r>
          </a:p>
          <a:p>
            <a:pPr lvl="1" eaLnBrk="1" hangingPunct="1"/>
            <a:r>
              <a:rPr lang="zh-CN" altLang="en-US" sz="2400" b="1" dirty="0">
                <a:solidFill>
                  <a:srgbClr val="C00000"/>
                </a:solidFill>
              </a:rPr>
              <a:t>用户</a:t>
            </a:r>
            <a:r>
              <a:rPr lang="zh-CN" altLang="en-US" sz="2400" dirty="0"/>
              <a:t>：直接</a:t>
            </a:r>
            <a:r>
              <a:rPr lang="en-US" altLang="zh-CN" sz="2400" dirty="0"/>
              <a:t>/</a:t>
            </a:r>
            <a:r>
              <a:rPr lang="zh-CN" altLang="en-US" sz="2400" dirty="0"/>
              <a:t>间接用户，他们的特征和能力，关系和结构等</a:t>
            </a:r>
          </a:p>
          <a:p>
            <a:pPr lvl="1" eaLnBrk="1" hangingPunct="1"/>
            <a:r>
              <a:rPr lang="zh-CN" altLang="en-US" sz="2400" b="1" dirty="0">
                <a:solidFill>
                  <a:srgbClr val="C00000"/>
                </a:solidFill>
              </a:rPr>
              <a:t>任务</a:t>
            </a:r>
            <a:r>
              <a:rPr lang="zh-CN" altLang="en-US" sz="2400" dirty="0"/>
              <a:t>：简单</a:t>
            </a:r>
            <a:r>
              <a:rPr lang="en-US" altLang="zh-CN" sz="2400" dirty="0"/>
              <a:t>/</a:t>
            </a:r>
            <a:r>
              <a:rPr lang="zh-CN" altLang="en-US" sz="2400" dirty="0"/>
              <a:t>复杂任务，任务的特征、结构，目标等</a:t>
            </a:r>
          </a:p>
          <a:p>
            <a:pPr lvl="1" eaLnBrk="1" hangingPunct="1"/>
            <a:r>
              <a:rPr lang="zh-CN" altLang="en-US" sz="2400" b="1" dirty="0">
                <a:solidFill>
                  <a:srgbClr val="C00000"/>
                </a:solidFill>
              </a:rPr>
              <a:t>环境</a:t>
            </a:r>
            <a:r>
              <a:rPr lang="zh-CN" altLang="en-US" sz="2400" dirty="0"/>
              <a:t>：物理</a:t>
            </a:r>
            <a:r>
              <a:rPr lang="en-US" altLang="zh-CN" sz="2400" dirty="0"/>
              <a:t>/</a:t>
            </a:r>
            <a:r>
              <a:rPr lang="zh-CN" altLang="en-US" sz="2400" dirty="0"/>
              <a:t>社会</a:t>
            </a:r>
            <a:r>
              <a:rPr lang="en-US" altLang="zh-CN" sz="2400" dirty="0"/>
              <a:t>/</a:t>
            </a:r>
            <a:r>
              <a:rPr lang="zh-CN" altLang="en-US" sz="2400" dirty="0"/>
              <a:t>技术环境，组织目标和结构，软</a:t>
            </a:r>
            <a:r>
              <a:rPr lang="en-US" altLang="zh-CN" sz="2400" dirty="0"/>
              <a:t>/</a:t>
            </a:r>
            <a:r>
              <a:rPr lang="zh-CN" altLang="en-US" sz="2400" dirty="0"/>
              <a:t>硬件设施</a:t>
            </a:r>
          </a:p>
          <a:p>
            <a:pPr lvl="1" eaLnBrk="1" hangingPunct="1"/>
            <a:r>
              <a:rPr lang="zh-CN" altLang="en-US" sz="2400" b="1" dirty="0">
                <a:solidFill>
                  <a:srgbClr val="C00000"/>
                </a:solidFill>
              </a:rPr>
              <a:t>使用上下文</a:t>
            </a:r>
            <a:r>
              <a:rPr lang="zh-CN" altLang="en-US" sz="2400" dirty="0"/>
              <a:t>决定了为什么需要技术，及技术需要支持什么</a:t>
            </a:r>
          </a:p>
        </p:txBody>
      </p:sp>
      <p:sp>
        <p:nvSpPr>
          <p:cNvPr id="107523"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107524" name="灯片编号占位符 2"/>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60</a:t>
            </a:fld>
            <a:endParaRPr lang="en-US" altLang="zh-CN" sz="1400" dirty="0"/>
          </a:p>
        </p:txBody>
      </p:sp>
      <p:sp>
        <p:nvSpPr>
          <p:cNvPr id="3" name="文本框 2"/>
          <p:cNvSpPr txBox="1"/>
          <p:nvPr/>
        </p:nvSpPr>
        <p:spPr>
          <a:xfrm>
            <a:off x="323215" y="620395"/>
            <a:ext cx="5904230" cy="541020"/>
          </a:xfrm>
          <a:prstGeom prst="rect">
            <a:avLst/>
          </a:prstGeom>
          <a:noFill/>
        </p:spPr>
        <p:txBody>
          <a:bodyPr>
            <a:noAutofit/>
          </a:bodyPr>
          <a:lstStyle/>
          <a:p>
            <a:pPr marR="0" defTabSz="914400" eaLnBrk="1" hangingPunct="1">
              <a:buClrTx/>
              <a:buSzTx/>
              <a:buFont typeface="Arial" panose="020B0604020202020204" pitchFamily="34" charset="0"/>
              <a:buNone/>
              <a:defRPr/>
            </a:pPr>
            <a:r>
              <a:rPr kumimoji="0" lang="en-US" altLang="zh-CN" sz="2800" kern="1200" cap="none" spc="0" normalizeH="0" baseline="0" noProof="0" dirty="0">
                <a:latin typeface="华文楷体" panose="02010600040101010101" pitchFamily="2" charset="-122"/>
                <a:ea typeface="华文楷体" panose="02010600040101010101" pitchFamily="2" charset="-122"/>
                <a:cs typeface="+mn-cs"/>
              </a:rPr>
              <a:t>2.</a:t>
            </a:r>
            <a:r>
              <a:rPr kumimoji="0" lang="zh-CN" altLang="en-US" sz="2800" kern="1200" cap="none" spc="0" normalizeH="0" baseline="0" noProof="0" dirty="0">
                <a:latin typeface="华文楷体" panose="02010600040101010101" pitchFamily="2" charset="-122"/>
                <a:ea typeface="华文楷体" panose="02010600040101010101" pitchFamily="2" charset="-122"/>
                <a:cs typeface="+mn-cs"/>
              </a:rPr>
              <a:t>交互设计的设计思想</a:t>
            </a:r>
            <a:endParaRPr kumimoji="0" lang="zh-CN" altLang="en-US" sz="2800" kern="100" cap="none" spc="0" normalizeH="0" baseline="0" noProof="0" dirty="0">
              <a:latin typeface="华文楷体" panose="02010600040101010101" pitchFamily="2" charset="-122"/>
              <a:ea typeface="华文楷体" panose="02010600040101010101" pitchFamily="2" charset="-122"/>
              <a:cs typeface="Times New Roman" panose="02020603050405020304" pitchFamily="18" charset="0"/>
            </a:endParaRPr>
          </a:p>
          <a:p>
            <a:pPr marR="0" defTabSz="914400" eaLnBrk="1" hangingPunct="1">
              <a:buClrTx/>
              <a:buSzTx/>
              <a:buFont typeface="Arial" panose="020B0604020202020204" pitchFamily="34" charset="0"/>
              <a:buNone/>
              <a:defRPr/>
            </a:pPr>
            <a:endParaRPr kumimoji="0" lang="zh-CN" altLang="en-US" kern="1200" cap="none" spc="0" normalizeH="0" baseline="0" noProof="0" dirty="0">
              <a:latin typeface="Comic Sans MS" panose="030F0702030302020204" pitchFamily="66" charset="0"/>
              <a:ea typeface="宋体" panose="02010600030101010101" pitchFamily="2"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p:cNvSpPr>
          <p:nvPr>
            <p:ph idx="1"/>
          </p:nvPr>
        </p:nvSpPr>
        <p:spPr>
          <a:xfrm>
            <a:off x="107315" y="836930"/>
            <a:ext cx="9230360" cy="4594225"/>
          </a:xfrm>
        </p:spPr>
        <p:txBody>
          <a:bodyPr vert="horz" wrap="square" lIns="91440" tIns="45720" rIns="91440" bIns="45720" anchor="t" anchorCtr="0"/>
          <a:lstStyle/>
          <a:p>
            <a:pPr eaLnBrk="1" hangingPunct="1"/>
            <a:r>
              <a:rPr lang="zh-CN" altLang="en-US" sz="2400" dirty="0"/>
              <a:t>以用户为中心设计的</a:t>
            </a:r>
            <a:r>
              <a:rPr lang="zh-CN" altLang="en-US" sz="2400" b="1" dirty="0">
                <a:solidFill>
                  <a:srgbClr val="C00000"/>
                </a:solidFill>
              </a:rPr>
              <a:t>基本特征</a:t>
            </a:r>
          </a:p>
          <a:p>
            <a:pPr lvl="1" eaLnBrk="1" hangingPunct="1"/>
            <a:r>
              <a:rPr lang="zh-CN" altLang="en-US" sz="2400" b="1" dirty="0">
                <a:solidFill>
                  <a:srgbClr val="C00000"/>
                </a:solidFill>
              </a:rPr>
              <a:t>用户参与设计</a:t>
            </a:r>
            <a:r>
              <a:rPr lang="zh-CN" altLang="en-US" sz="2400" dirty="0"/>
              <a:t>并深入理解使用上下文的需求</a:t>
            </a:r>
          </a:p>
          <a:p>
            <a:pPr lvl="2" eaLnBrk="1" hangingPunct="1"/>
            <a:r>
              <a:rPr lang="zh-CN" altLang="en-US" sz="2400" dirty="0"/>
              <a:t>直接问用户需要什么无异于</a:t>
            </a:r>
            <a:r>
              <a:rPr lang="zh-CN" altLang="en-US" sz="2400" dirty="0">
                <a:latin typeface="Arial" panose="020B0604020202020204" pitchFamily="34" charset="0"/>
              </a:rPr>
              <a:t>‘</a:t>
            </a:r>
            <a:r>
              <a:rPr lang="zh-CN" altLang="en-US" sz="2400" dirty="0"/>
              <a:t>扛着大炮找敌人</a:t>
            </a:r>
            <a:r>
              <a:rPr lang="zh-CN" altLang="en-US" sz="2400" dirty="0">
                <a:latin typeface="Arial" panose="020B0604020202020204" pitchFamily="34" charset="0"/>
              </a:rPr>
              <a:t>’</a:t>
            </a:r>
            <a:endParaRPr lang="zh-CN" altLang="en-US" sz="2400" dirty="0"/>
          </a:p>
          <a:p>
            <a:pPr lvl="2" eaLnBrk="1" hangingPunct="1"/>
            <a:r>
              <a:rPr lang="zh-CN" altLang="en-US" sz="2400" dirty="0"/>
              <a:t>用户参与有助于他们理解我们的技术能为他们做什么</a:t>
            </a:r>
          </a:p>
          <a:p>
            <a:pPr lvl="2" eaLnBrk="1" hangingPunct="1"/>
            <a:r>
              <a:rPr lang="zh-CN" altLang="en-US" sz="2400" dirty="0"/>
              <a:t>有助于我们理解他们的目标和任务</a:t>
            </a:r>
          </a:p>
          <a:p>
            <a:pPr lvl="1" eaLnBrk="1" hangingPunct="1"/>
            <a:r>
              <a:rPr lang="zh-CN" altLang="en-US" sz="2400" b="1" dirty="0">
                <a:solidFill>
                  <a:srgbClr val="C00000"/>
                </a:solidFill>
              </a:rPr>
              <a:t>任务</a:t>
            </a:r>
            <a:r>
              <a:rPr lang="zh-CN" altLang="en-US" sz="2400" dirty="0"/>
              <a:t>在用户和系统之间的</a:t>
            </a:r>
            <a:r>
              <a:rPr lang="zh-CN" altLang="en-US" sz="2400" b="1" dirty="0">
                <a:solidFill>
                  <a:srgbClr val="C00000"/>
                </a:solidFill>
              </a:rPr>
              <a:t>合理分配</a:t>
            </a:r>
          </a:p>
          <a:p>
            <a:pPr lvl="2" eaLnBrk="1" hangingPunct="1"/>
            <a:r>
              <a:rPr lang="zh-CN" altLang="en-US" sz="2400" dirty="0"/>
              <a:t>多数任务无法由系统</a:t>
            </a:r>
            <a:r>
              <a:rPr lang="zh-CN" altLang="en-US" sz="2400" dirty="0">
                <a:latin typeface="Arial" panose="020B0604020202020204" pitchFamily="34" charset="0"/>
              </a:rPr>
              <a:t>‘</a:t>
            </a:r>
            <a:r>
              <a:rPr lang="zh-CN" altLang="en-US" sz="2400" dirty="0"/>
              <a:t>自动化</a:t>
            </a:r>
            <a:r>
              <a:rPr lang="zh-CN" altLang="en-US" sz="2400" dirty="0">
                <a:latin typeface="Arial" panose="020B0604020202020204" pitchFamily="34" charset="0"/>
              </a:rPr>
              <a:t>’</a:t>
            </a:r>
            <a:r>
              <a:rPr lang="zh-CN" altLang="en-US" sz="2400" dirty="0"/>
              <a:t>完成，需要一个合理分配</a:t>
            </a:r>
          </a:p>
          <a:p>
            <a:pPr lvl="2" eaLnBrk="1" hangingPunct="1"/>
            <a:r>
              <a:rPr lang="zh-CN" altLang="en-US" sz="2400" dirty="0"/>
              <a:t>任务分配不仅是物理上的，更重要是</a:t>
            </a:r>
            <a:r>
              <a:rPr lang="zh-CN" altLang="en-US" sz="2400" b="1" dirty="0">
                <a:solidFill>
                  <a:srgbClr val="C00000"/>
                </a:solidFill>
              </a:rPr>
              <a:t>心理任务的分配</a:t>
            </a:r>
          </a:p>
          <a:p>
            <a:pPr lvl="1" eaLnBrk="1" hangingPunct="1"/>
            <a:r>
              <a:rPr lang="zh-CN" altLang="en-US" sz="2400" dirty="0"/>
              <a:t>以</a:t>
            </a:r>
            <a:r>
              <a:rPr lang="zh-CN" altLang="en-US" sz="2400" b="1" dirty="0">
                <a:solidFill>
                  <a:srgbClr val="C00000"/>
                </a:solidFill>
              </a:rPr>
              <a:t>评估</a:t>
            </a:r>
            <a:r>
              <a:rPr lang="zh-CN" altLang="en-US" sz="2400" dirty="0"/>
              <a:t>为基础的</a:t>
            </a:r>
            <a:r>
              <a:rPr lang="zh-CN" altLang="en-US" sz="2400" b="1" dirty="0">
                <a:solidFill>
                  <a:srgbClr val="C00000"/>
                </a:solidFill>
              </a:rPr>
              <a:t>迭代设计</a:t>
            </a:r>
          </a:p>
          <a:p>
            <a:pPr lvl="2" eaLnBrk="1" hangingPunct="1"/>
            <a:r>
              <a:rPr lang="zh-CN" altLang="en-US" sz="2400" b="1" dirty="0">
                <a:solidFill>
                  <a:srgbClr val="C00000"/>
                </a:solidFill>
              </a:rPr>
              <a:t>需求是潜在的</a:t>
            </a:r>
            <a:r>
              <a:rPr lang="zh-CN" altLang="en-US" sz="2400" dirty="0"/>
              <a:t>，需要在用户评估的基础上探索和发现</a:t>
            </a:r>
          </a:p>
          <a:p>
            <a:pPr lvl="2" eaLnBrk="1" hangingPunct="1"/>
            <a:r>
              <a:rPr lang="zh-CN" altLang="en-US" sz="2400" dirty="0"/>
              <a:t>用户通过</a:t>
            </a:r>
            <a:r>
              <a:rPr lang="zh-CN" altLang="en-US" sz="2400" b="1" dirty="0">
                <a:solidFill>
                  <a:srgbClr val="C00000"/>
                </a:solidFill>
              </a:rPr>
              <a:t>使用系统原型</a:t>
            </a:r>
            <a:r>
              <a:rPr lang="zh-CN" altLang="en-US" sz="2400" dirty="0"/>
              <a:t>来完成实际任务</a:t>
            </a:r>
          </a:p>
          <a:p>
            <a:pPr lvl="2" eaLnBrk="1" hangingPunct="1"/>
            <a:r>
              <a:rPr lang="zh-CN" altLang="en-US" sz="2400" dirty="0"/>
              <a:t>从实验中得到的</a:t>
            </a:r>
            <a:r>
              <a:rPr lang="zh-CN" altLang="en-US" sz="2400" b="1" dirty="0">
                <a:solidFill>
                  <a:srgbClr val="C00000"/>
                </a:solidFill>
              </a:rPr>
              <a:t>反馈</a:t>
            </a:r>
            <a:r>
              <a:rPr lang="zh-CN" altLang="en-US" sz="2400" dirty="0"/>
              <a:t>信息用于下一遍迭代</a:t>
            </a:r>
          </a:p>
        </p:txBody>
      </p:sp>
      <p:sp>
        <p:nvSpPr>
          <p:cNvPr id="109571"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109572" name="灯片编号占位符 2"/>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61</a:t>
            </a:fld>
            <a:endParaRPr lang="en-US" altLang="zh-CN" sz="1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p:cNvSpPr>
          <p:nvPr>
            <p:ph idx="1"/>
          </p:nvPr>
        </p:nvSpPr>
        <p:spPr>
          <a:xfrm>
            <a:off x="611188" y="765175"/>
            <a:ext cx="7772400" cy="4419600"/>
          </a:xfrm>
        </p:spPr>
        <p:txBody>
          <a:bodyPr vert="horz" wrap="square" lIns="91440" tIns="45720" rIns="91440" bIns="45720" anchor="t" anchorCtr="0"/>
          <a:lstStyle/>
          <a:p>
            <a:pPr eaLnBrk="1" hangingPunct="1"/>
            <a:r>
              <a:rPr lang="zh-CN" altLang="en-US" dirty="0"/>
              <a:t>一个</a:t>
            </a:r>
            <a:r>
              <a:rPr lang="zh-CN" altLang="en-US" b="1" dirty="0">
                <a:solidFill>
                  <a:srgbClr val="C00000"/>
                </a:solidFill>
              </a:rPr>
              <a:t>交互设计过程模型</a:t>
            </a:r>
          </a:p>
          <a:p>
            <a:pPr lvl="1" eaLnBrk="1" hangingPunct="1"/>
            <a:r>
              <a:rPr lang="zh-CN" altLang="en-US" dirty="0"/>
              <a:t>说明交互设计的</a:t>
            </a:r>
            <a:r>
              <a:rPr lang="en-US" altLang="zh-CN" dirty="0"/>
              <a:t>4</a:t>
            </a:r>
            <a:r>
              <a:rPr lang="zh-CN" altLang="en-US" dirty="0"/>
              <a:t>项活动之间的输入</a:t>
            </a:r>
            <a:r>
              <a:rPr lang="en-US" altLang="zh-CN" dirty="0"/>
              <a:t>/</a:t>
            </a:r>
            <a:r>
              <a:rPr lang="zh-CN" altLang="en-US" dirty="0"/>
              <a:t>出及时序关系</a:t>
            </a:r>
          </a:p>
        </p:txBody>
      </p:sp>
      <p:sp>
        <p:nvSpPr>
          <p:cNvPr id="111619" name="Arc 4"/>
          <p:cNvSpPr/>
          <p:nvPr/>
        </p:nvSpPr>
        <p:spPr>
          <a:xfrm>
            <a:off x="5019675" y="2682875"/>
            <a:ext cx="1371600" cy="1371600"/>
          </a:xfrm>
          <a:custGeom>
            <a:avLst/>
            <a:gdLst/>
            <a:ahLst/>
            <a:cxnLst>
              <a:cxn ang="0">
                <a:pos x="-4064" y="0"/>
              </a:cxn>
              <a:cxn ang="0">
                <a:pos x="87096600" y="87096600"/>
              </a:cxn>
              <a:cxn ang="0">
                <a:pos x="-4064" y="0"/>
              </a:cxn>
              <a:cxn ang="0">
                <a:pos x="87096600" y="87096600"/>
              </a:cxn>
              <a:cxn ang="0">
                <a:pos x="0" y="8709660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1620" name="Oval 5"/>
          <p:cNvSpPr/>
          <p:nvPr/>
        </p:nvSpPr>
        <p:spPr>
          <a:xfrm>
            <a:off x="3267075" y="2073275"/>
            <a:ext cx="1828800" cy="1143000"/>
          </a:xfrm>
          <a:prstGeom prst="ellipse">
            <a:avLst/>
          </a:prstGeom>
          <a:solidFill>
            <a:srgbClr val="CCFFCC"/>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11621" name="Oval 6"/>
          <p:cNvSpPr/>
          <p:nvPr/>
        </p:nvSpPr>
        <p:spPr>
          <a:xfrm>
            <a:off x="1042988" y="3522663"/>
            <a:ext cx="1828800" cy="1143000"/>
          </a:xfrm>
          <a:prstGeom prst="ellipse">
            <a:avLst/>
          </a:prstGeom>
          <a:solidFill>
            <a:srgbClr val="CCFFCC"/>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11622" name="Oval 7"/>
          <p:cNvSpPr/>
          <p:nvPr/>
        </p:nvSpPr>
        <p:spPr>
          <a:xfrm>
            <a:off x="5476875" y="3902075"/>
            <a:ext cx="1828800" cy="1143000"/>
          </a:xfrm>
          <a:prstGeom prst="ellipse">
            <a:avLst/>
          </a:prstGeom>
          <a:solidFill>
            <a:srgbClr val="CCFFCC"/>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11623" name="Text Box 8"/>
          <p:cNvSpPr txBox="1"/>
          <p:nvPr/>
        </p:nvSpPr>
        <p:spPr>
          <a:xfrm>
            <a:off x="5934075" y="4283075"/>
            <a:ext cx="973138" cy="3365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GB" altLang="zh-CN" sz="1600" dirty="0">
                <a:latin typeface="Arial" panose="020B0604020202020204" pitchFamily="34" charset="0"/>
              </a:rPr>
              <a:t>Evaluate</a:t>
            </a:r>
          </a:p>
        </p:txBody>
      </p:sp>
      <p:sp>
        <p:nvSpPr>
          <p:cNvPr id="111624" name="Text Box 9"/>
          <p:cNvSpPr txBox="1"/>
          <p:nvPr/>
        </p:nvSpPr>
        <p:spPr>
          <a:xfrm>
            <a:off x="1438275" y="3902075"/>
            <a:ext cx="1266825" cy="3365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GB" altLang="zh-CN" sz="1600" dirty="0">
                <a:latin typeface="Arial" panose="020B0604020202020204" pitchFamily="34" charset="0"/>
              </a:rPr>
              <a:t>(Re) Design</a:t>
            </a:r>
            <a:endParaRPr lang="en-GB" altLang="zh-CN" sz="2000" dirty="0">
              <a:latin typeface="Arial" panose="020B0604020202020204" pitchFamily="34" charset="0"/>
            </a:endParaRPr>
          </a:p>
        </p:txBody>
      </p:sp>
      <p:sp>
        <p:nvSpPr>
          <p:cNvPr id="111625" name="Text Box 10"/>
          <p:cNvSpPr txBox="1"/>
          <p:nvPr/>
        </p:nvSpPr>
        <p:spPr>
          <a:xfrm>
            <a:off x="3421063" y="2225675"/>
            <a:ext cx="1560512" cy="830263"/>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GB" altLang="zh-CN" sz="1600" dirty="0">
                <a:latin typeface="Arial" panose="020B0604020202020204" pitchFamily="34" charset="0"/>
              </a:rPr>
              <a:t>Identify needs/ </a:t>
            </a:r>
          </a:p>
          <a:p>
            <a:pPr marL="0" lvl="0" indent="0" algn="ctr">
              <a:spcBef>
                <a:spcPct val="0"/>
              </a:spcBef>
              <a:buNone/>
            </a:pPr>
            <a:r>
              <a:rPr lang="en-GB" altLang="zh-CN" sz="1600" dirty="0">
                <a:latin typeface="Arial" panose="020B0604020202020204" pitchFamily="34" charset="0"/>
              </a:rPr>
              <a:t>establish </a:t>
            </a:r>
          </a:p>
          <a:p>
            <a:pPr marL="0" lvl="0" indent="0" algn="ctr">
              <a:spcBef>
                <a:spcPct val="0"/>
              </a:spcBef>
              <a:buNone/>
            </a:pPr>
            <a:r>
              <a:rPr lang="en-GB" altLang="zh-CN" sz="1600" dirty="0">
                <a:latin typeface="Arial" panose="020B0604020202020204" pitchFamily="34" charset="0"/>
              </a:rPr>
              <a:t>requirements</a:t>
            </a:r>
            <a:endParaRPr lang="en-GB" altLang="zh-CN" sz="2000" dirty="0">
              <a:latin typeface="Arial" panose="020B0604020202020204" pitchFamily="34" charset="0"/>
            </a:endParaRPr>
          </a:p>
        </p:txBody>
      </p:sp>
      <p:sp>
        <p:nvSpPr>
          <p:cNvPr id="111626" name="Oval 11"/>
          <p:cNvSpPr/>
          <p:nvPr/>
        </p:nvSpPr>
        <p:spPr>
          <a:xfrm>
            <a:off x="3419475" y="4740275"/>
            <a:ext cx="1828800" cy="1143000"/>
          </a:xfrm>
          <a:prstGeom prst="ellipse">
            <a:avLst/>
          </a:prstGeom>
          <a:solidFill>
            <a:srgbClr val="CCFFCC"/>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11627" name="Text Box 12"/>
          <p:cNvSpPr txBox="1"/>
          <p:nvPr/>
        </p:nvSpPr>
        <p:spPr>
          <a:xfrm>
            <a:off x="3876675" y="4892675"/>
            <a:ext cx="1165225" cy="830263"/>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GB" altLang="zh-CN" sz="1600" dirty="0">
                <a:latin typeface="Arial" panose="020B0604020202020204" pitchFamily="34" charset="0"/>
              </a:rPr>
              <a:t>Build an </a:t>
            </a:r>
          </a:p>
          <a:p>
            <a:pPr marL="0" lvl="0" indent="0">
              <a:spcBef>
                <a:spcPct val="0"/>
              </a:spcBef>
              <a:buNone/>
            </a:pPr>
            <a:r>
              <a:rPr lang="en-GB" altLang="zh-CN" sz="1600" dirty="0">
                <a:latin typeface="Arial" panose="020B0604020202020204" pitchFamily="34" charset="0"/>
              </a:rPr>
              <a:t>interactive </a:t>
            </a:r>
          </a:p>
          <a:p>
            <a:pPr marL="0" lvl="0" indent="0">
              <a:spcBef>
                <a:spcPct val="0"/>
              </a:spcBef>
              <a:buNone/>
            </a:pPr>
            <a:r>
              <a:rPr lang="en-GB" altLang="zh-CN" sz="1600" dirty="0">
                <a:latin typeface="Arial" panose="020B0604020202020204" pitchFamily="34" charset="0"/>
              </a:rPr>
              <a:t>prototype</a:t>
            </a:r>
          </a:p>
        </p:txBody>
      </p:sp>
      <p:sp>
        <p:nvSpPr>
          <p:cNvPr id="111628" name="Arc 13"/>
          <p:cNvSpPr/>
          <p:nvPr/>
        </p:nvSpPr>
        <p:spPr>
          <a:xfrm flipH="1">
            <a:off x="1743075" y="2682875"/>
            <a:ext cx="1524000" cy="838200"/>
          </a:xfrm>
          <a:custGeom>
            <a:avLst/>
            <a:gdLst/>
            <a:ahLst/>
            <a:cxnLst>
              <a:cxn ang="0">
                <a:pos x="-5009" y="0"/>
              </a:cxn>
              <a:cxn ang="0">
                <a:pos x="107526667" y="32526817"/>
              </a:cxn>
              <a:cxn ang="0">
                <a:pos x="-5009" y="0"/>
              </a:cxn>
              <a:cxn ang="0">
                <a:pos x="107526667" y="32526817"/>
              </a:cxn>
              <a:cxn ang="0">
                <a:pos x="0" y="32526817"/>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1629" name="Arc 14"/>
          <p:cNvSpPr/>
          <p:nvPr/>
        </p:nvSpPr>
        <p:spPr>
          <a:xfrm flipV="1">
            <a:off x="2352675" y="2835275"/>
            <a:ext cx="990600" cy="762000"/>
          </a:xfrm>
          <a:custGeom>
            <a:avLst/>
            <a:gdLst/>
            <a:ahLst/>
            <a:cxnLst>
              <a:cxn ang="0">
                <a:pos x="-2110" y="0"/>
              </a:cxn>
              <a:cxn ang="0">
                <a:pos x="45430017" y="26881667"/>
              </a:cxn>
              <a:cxn ang="0">
                <a:pos x="-2110" y="0"/>
              </a:cxn>
              <a:cxn ang="0">
                <a:pos x="45430017" y="26881667"/>
              </a:cxn>
              <a:cxn ang="0">
                <a:pos x="0" y="26881667"/>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1630" name="Arc 15"/>
          <p:cNvSpPr/>
          <p:nvPr/>
        </p:nvSpPr>
        <p:spPr>
          <a:xfrm flipH="1" flipV="1">
            <a:off x="1971675" y="4664075"/>
            <a:ext cx="1524000" cy="914400"/>
          </a:xfrm>
          <a:custGeom>
            <a:avLst/>
            <a:gdLst/>
            <a:ahLst/>
            <a:cxnLst>
              <a:cxn ang="0">
                <a:pos x="-5009" y="0"/>
              </a:cxn>
              <a:cxn ang="0">
                <a:pos x="107526667" y="38709600"/>
              </a:cxn>
              <a:cxn ang="0">
                <a:pos x="-5009" y="0"/>
              </a:cxn>
              <a:cxn ang="0">
                <a:pos x="107526667" y="38709600"/>
              </a:cxn>
              <a:cxn ang="0">
                <a:pos x="0" y="3870960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1631" name="Arc 16"/>
          <p:cNvSpPr/>
          <p:nvPr/>
        </p:nvSpPr>
        <p:spPr>
          <a:xfrm>
            <a:off x="2352675" y="4587875"/>
            <a:ext cx="1143000" cy="534988"/>
          </a:xfrm>
          <a:custGeom>
            <a:avLst/>
            <a:gdLst/>
            <a:ahLst/>
            <a:cxnLst>
              <a:cxn ang="0">
                <a:pos x="0" y="9214"/>
              </a:cxn>
              <a:cxn ang="0">
                <a:pos x="2097507" y="0"/>
              </a:cxn>
              <a:cxn ang="0">
                <a:pos x="58307998" y="13250563"/>
              </a:cxn>
              <a:cxn ang="0">
                <a:pos x="0" y="9214"/>
              </a:cxn>
              <a:cxn ang="0">
                <a:pos x="2097507" y="0"/>
              </a:cxn>
              <a:cxn ang="0">
                <a:pos x="58307998" y="13250563"/>
              </a:cxn>
              <a:cxn ang="0">
                <a:pos x="2097507" y="13250563"/>
              </a:cxn>
            </a:cxnLst>
            <a:rect l="0" t="0" r="0" b="0"/>
            <a:pathLst>
              <a:path w="22406" h="21600" fill="none">
                <a:moveTo>
                  <a:pt x="0" y="15"/>
                </a:moveTo>
                <a:cubicBezTo>
                  <a:pt x="268" y="5"/>
                  <a:pt x="537" y="-1"/>
                  <a:pt x="806" y="0"/>
                </a:cubicBezTo>
                <a:cubicBezTo>
                  <a:pt x="12735" y="0"/>
                  <a:pt x="22406" y="9670"/>
                  <a:pt x="22406" y="21600"/>
                </a:cubicBezTo>
              </a:path>
              <a:path w="22406" h="21600" stroke="0">
                <a:moveTo>
                  <a:pt x="0" y="15"/>
                </a:moveTo>
                <a:cubicBezTo>
                  <a:pt x="268" y="5"/>
                  <a:pt x="537" y="-1"/>
                  <a:pt x="806" y="0"/>
                </a:cubicBezTo>
                <a:cubicBezTo>
                  <a:pt x="12735" y="0"/>
                  <a:pt x="22406" y="9670"/>
                  <a:pt x="22406" y="21600"/>
                </a:cubicBezTo>
                <a:lnTo>
                  <a:pt x="806" y="21600"/>
                </a:lnTo>
                <a:lnTo>
                  <a:pt x="0" y="15"/>
                </a:lnTo>
                <a:close/>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1632" name="Arc 17"/>
          <p:cNvSpPr/>
          <p:nvPr/>
        </p:nvSpPr>
        <p:spPr>
          <a:xfrm flipV="1">
            <a:off x="5248275" y="5045075"/>
            <a:ext cx="762000" cy="457200"/>
          </a:xfrm>
          <a:custGeom>
            <a:avLst/>
            <a:gdLst/>
            <a:ahLst/>
            <a:cxnLst>
              <a:cxn ang="0">
                <a:pos x="-1235" y="0"/>
              </a:cxn>
              <a:cxn ang="0">
                <a:pos x="26881667" y="9677400"/>
              </a:cxn>
              <a:cxn ang="0">
                <a:pos x="-1235" y="0"/>
              </a:cxn>
              <a:cxn ang="0">
                <a:pos x="26881667" y="9677400"/>
              </a:cxn>
              <a:cxn ang="0">
                <a:pos x="0" y="967740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1633" name="Arc 18"/>
          <p:cNvSpPr/>
          <p:nvPr/>
        </p:nvSpPr>
        <p:spPr>
          <a:xfrm>
            <a:off x="7305675" y="4511675"/>
            <a:ext cx="914400" cy="1371600"/>
          </a:xfrm>
          <a:custGeom>
            <a:avLst/>
            <a:gdLst/>
            <a:ahLst/>
            <a:cxnLst>
              <a:cxn ang="0">
                <a:pos x="-1778" y="0"/>
              </a:cxn>
              <a:cxn ang="0">
                <a:pos x="38709600" y="87096600"/>
              </a:cxn>
              <a:cxn ang="0">
                <a:pos x="-1778" y="0"/>
              </a:cxn>
              <a:cxn ang="0">
                <a:pos x="38709600" y="87096600"/>
              </a:cxn>
              <a:cxn ang="0">
                <a:pos x="0" y="8709660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1634" name="Line 19"/>
          <p:cNvSpPr/>
          <p:nvPr/>
        </p:nvSpPr>
        <p:spPr>
          <a:xfrm>
            <a:off x="8220075" y="5807075"/>
            <a:ext cx="0" cy="152400"/>
          </a:xfrm>
          <a:prstGeom prst="line">
            <a:avLst/>
          </a:prstGeom>
          <a:ln w="12700" cap="flat" cmpd="sng">
            <a:solidFill>
              <a:schemeClr val="tx1"/>
            </a:solidFill>
            <a:prstDash val="solid"/>
            <a:headEnd type="none" w="med" len="med"/>
            <a:tailEnd type="triangle" w="med" len="med"/>
          </a:ln>
        </p:spPr>
      </p:sp>
      <p:sp>
        <p:nvSpPr>
          <p:cNvPr id="111635" name="Line 20"/>
          <p:cNvSpPr/>
          <p:nvPr/>
        </p:nvSpPr>
        <p:spPr>
          <a:xfrm flipH="1">
            <a:off x="2428875" y="4587875"/>
            <a:ext cx="76200" cy="0"/>
          </a:xfrm>
          <a:prstGeom prst="line">
            <a:avLst/>
          </a:prstGeom>
          <a:ln w="12700" cap="flat" cmpd="sng">
            <a:solidFill>
              <a:schemeClr val="tx1"/>
            </a:solidFill>
            <a:prstDash val="solid"/>
            <a:headEnd type="none" w="med" len="med"/>
            <a:tailEnd type="triangle" w="med" len="med"/>
          </a:ln>
        </p:spPr>
      </p:sp>
      <p:sp>
        <p:nvSpPr>
          <p:cNvPr id="111636" name="Line 21"/>
          <p:cNvSpPr/>
          <p:nvPr/>
        </p:nvSpPr>
        <p:spPr>
          <a:xfrm>
            <a:off x="3343275" y="5578475"/>
            <a:ext cx="152400" cy="0"/>
          </a:xfrm>
          <a:prstGeom prst="line">
            <a:avLst/>
          </a:prstGeom>
          <a:ln w="12700" cap="flat" cmpd="sng">
            <a:solidFill>
              <a:schemeClr val="tx1"/>
            </a:solidFill>
            <a:prstDash val="solid"/>
            <a:headEnd type="none" w="med" len="med"/>
            <a:tailEnd type="triangle" w="med" len="med"/>
          </a:ln>
        </p:spPr>
      </p:sp>
      <p:sp>
        <p:nvSpPr>
          <p:cNvPr id="111637" name="Line 22"/>
          <p:cNvSpPr/>
          <p:nvPr/>
        </p:nvSpPr>
        <p:spPr>
          <a:xfrm>
            <a:off x="1743075" y="3444875"/>
            <a:ext cx="0" cy="76200"/>
          </a:xfrm>
          <a:prstGeom prst="line">
            <a:avLst/>
          </a:prstGeom>
          <a:ln w="12700" cap="flat" cmpd="sng">
            <a:solidFill>
              <a:schemeClr val="tx1"/>
            </a:solidFill>
            <a:prstDash val="solid"/>
            <a:headEnd type="none" w="med" len="med"/>
            <a:tailEnd type="triangle" w="med" len="med"/>
          </a:ln>
        </p:spPr>
      </p:sp>
      <p:sp>
        <p:nvSpPr>
          <p:cNvPr id="111638" name="Text Box 23"/>
          <p:cNvSpPr txBox="1"/>
          <p:nvPr/>
        </p:nvSpPr>
        <p:spPr>
          <a:xfrm>
            <a:off x="7535863" y="5949950"/>
            <a:ext cx="1357312" cy="3365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GB" altLang="zh-CN" sz="1600" dirty="0">
                <a:latin typeface="Arial" panose="020B0604020202020204" pitchFamily="34" charset="0"/>
              </a:rPr>
              <a:t>Final product</a:t>
            </a:r>
          </a:p>
        </p:txBody>
      </p:sp>
      <p:sp>
        <p:nvSpPr>
          <p:cNvPr id="111639" name="Line 24"/>
          <p:cNvSpPr/>
          <p:nvPr/>
        </p:nvSpPr>
        <p:spPr>
          <a:xfrm flipV="1">
            <a:off x="3343275" y="2835275"/>
            <a:ext cx="0" cy="152400"/>
          </a:xfrm>
          <a:prstGeom prst="line">
            <a:avLst/>
          </a:prstGeom>
          <a:ln w="12700" cap="flat" cmpd="sng">
            <a:solidFill>
              <a:schemeClr val="tx1"/>
            </a:solidFill>
            <a:prstDash val="solid"/>
            <a:headEnd type="none" w="med" len="med"/>
            <a:tailEnd type="triangle" w="med" len="med"/>
          </a:ln>
        </p:spPr>
      </p:sp>
      <p:sp>
        <p:nvSpPr>
          <p:cNvPr id="111640" name="Line 25"/>
          <p:cNvSpPr/>
          <p:nvPr/>
        </p:nvSpPr>
        <p:spPr>
          <a:xfrm flipH="1" flipV="1">
            <a:off x="2886075" y="4054475"/>
            <a:ext cx="2590800" cy="304800"/>
          </a:xfrm>
          <a:prstGeom prst="line">
            <a:avLst/>
          </a:prstGeom>
          <a:ln w="12700" cap="flat" cmpd="sng">
            <a:solidFill>
              <a:schemeClr val="tx1"/>
            </a:solidFill>
            <a:prstDash val="solid"/>
            <a:headEnd type="none" w="med" len="med"/>
            <a:tailEnd type="triangle" w="med" len="med"/>
          </a:ln>
        </p:spPr>
      </p:sp>
      <p:sp>
        <p:nvSpPr>
          <p:cNvPr id="111641" name="Line 26"/>
          <p:cNvSpPr/>
          <p:nvPr/>
        </p:nvSpPr>
        <p:spPr>
          <a:xfrm flipV="1">
            <a:off x="6010275" y="4968875"/>
            <a:ext cx="0" cy="152400"/>
          </a:xfrm>
          <a:prstGeom prst="line">
            <a:avLst/>
          </a:prstGeom>
          <a:ln w="12700" cap="flat" cmpd="sng">
            <a:solidFill>
              <a:schemeClr val="tx1"/>
            </a:solidFill>
            <a:prstDash val="solid"/>
            <a:headEnd type="none" w="med" len="med"/>
            <a:tailEnd type="triangle" w="med" len="med"/>
          </a:ln>
        </p:spPr>
      </p:sp>
      <p:sp>
        <p:nvSpPr>
          <p:cNvPr id="111642" name="Arc 27"/>
          <p:cNvSpPr/>
          <p:nvPr/>
        </p:nvSpPr>
        <p:spPr>
          <a:xfrm>
            <a:off x="3525838" y="1844675"/>
            <a:ext cx="685800" cy="228600"/>
          </a:xfrm>
          <a:custGeom>
            <a:avLst/>
            <a:gdLst/>
            <a:ahLst/>
            <a:cxnLst>
              <a:cxn ang="0">
                <a:pos x="-1016" y="0"/>
              </a:cxn>
              <a:cxn ang="0">
                <a:pos x="21774150" y="2419350"/>
              </a:cxn>
              <a:cxn ang="0">
                <a:pos x="-1016" y="0"/>
              </a:cxn>
              <a:cxn ang="0">
                <a:pos x="21774150" y="2419350"/>
              </a:cxn>
              <a:cxn ang="0">
                <a:pos x="0" y="241935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1643" name="Line 28"/>
          <p:cNvSpPr/>
          <p:nvPr/>
        </p:nvSpPr>
        <p:spPr>
          <a:xfrm>
            <a:off x="4181475" y="1997075"/>
            <a:ext cx="76200" cy="76200"/>
          </a:xfrm>
          <a:prstGeom prst="line">
            <a:avLst/>
          </a:prstGeom>
          <a:ln w="12700" cap="flat" cmpd="sng">
            <a:solidFill>
              <a:schemeClr val="tx1"/>
            </a:solidFill>
            <a:prstDash val="solid"/>
            <a:headEnd type="none" w="med" len="med"/>
            <a:tailEnd type="triangle" w="med" len="med"/>
          </a:ln>
        </p:spPr>
      </p:sp>
      <p:sp>
        <p:nvSpPr>
          <p:cNvPr id="111644" name="Line 29"/>
          <p:cNvSpPr/>
          <p:nvPr/>
        </p:nvSpPr>
        <p:spPr>
          <a:xfrm flipH="1" flipV="1">
            <a:off x="5095875" y="2682875"/>
            <a:ext cx="76200" cy="0"/>
          </a:xfrm>
          <a:prstGeom prst="line">
            <a:avLst/>
          </a:prstGeom>
          <a:ln w="12700" cap="flat" cmpd="sng">
            <a:solidFill>
              <a:schemeClr val="tx1"/>
            </a:solidFill>
            <a:prstDash val="solid"/>
            <a:headEnd type="none" w="med" len="med"/>
            <a:tailEnd type="triangle" w="med" len="med"/>
          </a:ln>
        </p:spPr>
      </p:sp>
      <p:sp>
        <p:nvSpPr>
          <p:cNvPr id="111645"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111646" name="灯片编号占位符 2"/>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62</a:t>
            </a:fld>
            <a:endParaRPr lang="en-US" altLang="zh-CN"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vert="horz" wrap="square" lIns="91440" tIns="45720" rIns="91440" bIns="45720" anchor="b" anchorCtr="0"/>
          <a:lstStyle/>
          <a:p>
            <a:pPr eaLnBrk="1" hangingPunct="1"/>
            <a:r>
              <a:rPr lang="zh-CN" altLang="en-US" b="1" dirty="0"/>
              <a:t>绪 论</a:t>
            </a:r>
          </a:p>
        </p:txBody>
      </p:sp>
      <p:sp>
        <p:nvSpPr>
          <p:cNvPr id="7171" name="Rectangle 3"/>
          <p:cNvSpPr>
            <a:spLocks noGrp="1"/>
          </p:cNvSpPr>
          <p:nvPr>
            <p:ph idx="1"/>
          </p:nvPr>
        </p:nvSpPr>
        <p:spPr/>
        <p:txBody>
          <a:bodyPr vert="horz" wrap="square" lIns="91440" tIns="45720" rIns="91440" bIns="45720" anchor="t" anchorCtr="0"/>
          <a:lstStyle/>
          <a:p>
            <a:pPr marL="609600" indent="-609600" eaLnBrk="1" hangingPunct="1"/>
            <a:r>
              <a:rPr lang="zh-CN" altLang="en-US" dirty="0"/>
              <a:t>为什么要进行人机交互？</a:t>
            </a:r>
          </a:p>
          <a:p>
            <a:pPr marL="609600" indent="-609600" eaLnBrk="1" hangingPunct="1"/>
            <a:r>
              <a:rPr lang="zh-CN" altLang="en-US" dirty="0"/>
              <a:t>人机交互的概念</a:t>
            </a:r>
          </a:p>
          <a:p>
            <a:pPr marL="609600" indent="-609600" eaLnBrk="1" hangingPunct="1"/>
            <a:r>
              <a:rPr lang="zh-CN" altLang="en-US" dirty="0"/>
              <a:t>研究人机交互的重要意义</a:t>
            </a:r>
          </a:p>
          <a:p>
            <a:pPr marL="609600" indent="-609600" eaLnBrk="1" hangingPunct="1"/>
            <a:r>
              <a:rPr lang="zh-CN" altLang="en-US" dirty="0"/>
              <a:t>人机交互技术的发展历史</a:t>
            </a:r>
          </a:p>
          <a:p>
            <a:pPr marL="609600" indent="-609600" eaLnBrk="1" hangingPunct="1"/>
            <a:r>
              <a:rPr lang="zh-CN" altLang="en-US" dirty="0"/>
              <a:t>人机交互技术的应用</a:t>
            </a:r>
          </a:p>
          <a:p>
            <a:pPr marL="609600" indent="-609600" eaLnBrk="1" hangingPunct="1"/>
            <a:r>
              <a:rPr lang="zh-CN" altLang="en-US" dirty="0"/>
              <a:t>人机交互研究的多学科基础</a:t>
            </a:r>
          </a:p>
          <a:p>
            <a:pPr marL="609600" indent="-609600" eaLnBrk="1" hangingPunct="1"/>
            <a:r>
              <a:rPr lang="zh-CN" altLang="en-US" dirty="0"/>
              <a:t>用户为中心设计简介</a:t>
            </a:r>
          </a:p>
          <a:p>
            <a:pPr marL="609600" indent="-609600" eaLnBrk="1" hangingPunct="1"/>
            <a:endParaRPr lang="zh-CN" altLang="en-US" dirty="0"/>
          </a:p>
          <a:p>
            <a:pPr marL="609600" indent="-609600" eaLnBrk="1" hangingPunct="1"/>
            <a:endParaRPr lang="en-US" altLang="zh-CN" dirty="0"/>
          </a:p>
        </p:txBody>
      </p:sp>
      <p:sp>
        <p:nvSpPr>
          <p:cNvPr id="7172" name="页脚占位符 1"/>
          <p:cNvSpPr txBox="1">
            <a:spLocks noGrp="1"/>
          </p:cNvSpPr>
          <p:nvPr>
            <p:ph type="ftr" sz="quarter" idx="11"/>
          </p:nvPr>
        </p:nvSpPr>
        <p:spPr/>
        <p:txBody>
          <a:bodyPr/>
          <a:lstStyle/>
          <a:p>
            <a:pPr marL="0" indent="0" algn="ctr" eaLnBrk="1" hangingPunct="1">
              <a:spcBef>
                <a:spcPct val="0"/>
              </a:spcBef>
              <a:buNone/>
            </a:pPr>
            <a:endParaRPr lang="en-US" altLang="zh-CN" sz="1400" dirty="0"/>
          </a:p>
        </p:txBody>
      </p:sp>
      <p:sp>
        <p:nvSpPr>
          <p:cNvPr id="7173" name="灯片编号占位符 2"/>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63</a:t>
            </a:fld>
            <a:endParaRPr lang="en-US" altLang="zh-CN"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文本框 99"/>
          <p:cNvSpPr txBox="1"/>
          <p:nvPr/>
        </p:nvSpPr>
        <p:spPr>
          <a:xfrm>
            <a:off x="722313" y="868363"/>
            <a:ext cx="5080000" cy="584200"/>
          </a:xfrm>
          <a:prstGeom prst="rect">
            <a:avLst/>
          </a:prstGeom>
          <a:noFill/>
          <a:ln w="9525">
            <a:noFill/>
          </a:ln>
        </p:spPr>
        <p:txBody>
          <a:bodyPr anchor="t" anchorCtr="0">
            <a:spAutoFit/>
          </a:bodyPr>
          <a:lstStyle/>
          <a:p>
            <a:r>
              <a:rPr lang="zh-CN" altLang="en-US" sz="3200">
                <a:latin typeface="黑体" panose="02010609060101010101" charset="-122"/>
                <a:ea typeface="黑体" panose="02010609060101010101" charset="-122"/>
              </a:rPr>
              <a:t>课时分配</a:t>
            </a:r>
            <a:endParaRPr lang="zh-CN" altLang="en-US" sz="3200">
              <a:latin typeface="Arial" panose="020B0604020202020204" pitchFamily="34" charset="0"/>
              <a:ea typeface="宋体" panose="02010600030101010101" pitchFamily="2" charset="-122"/>
            </a:endParaRPr>
          </a:p>
        </p:txBody>
      </p:sp>
      <p:sp>
        <p:nvSpPr>
          <p:cNvPr id="12290" name="文本框 4"/>
          <p:cNvSpPr txBox="1"/>
          <p:nvPr/>
        </p:nvSpPr>
        <p:spPr>
          <a:xfrm>
            <a:off x="912813" y="2492375"/>
            <a:ext cx="7008812" cy="952500"/>
          </a:xfrm>
          <a:prstGeom prst="rect">
            <a:avLst/>
          </a:prstGeom>
          <a:noFill/>
          <a:ln w="9525">
            <a:noFill/>
          </a:ln>
        </p:spPr>
        <p:txBody>
          <a:bodyPr wrap="square" anchor="t" anchorCtr="0">
            <a:spAutoFit/>
          </a:bodyPr>
          <a:lstStyle/>
          <a:p>
            <a:endParaRPr lang="en-US" altLang="zh-CN" sz="2800">
              <a:latin typeface="宋体" panose="02010600030101010101" pitchFamily="2" charset="-122"/>
              <a:ea typeface="宋体" panose="02010600030101010101" pitchFamily="2" charset="-122"/>
            </a:endParaRPr>
          </a:p>
          <a:p>
            <a:r>
              <a:rPr lang="en-US" altLang="zh-CN" sz="2800">
                <a:latin typeface="宋体" panose="02010600030101010101" pitchFamily="2" charset="-122"/>
                <a:ea typeface="宋体" panose="02010600030101010101" pitchFamily="2" charset="-122"/>
              </a:rPr>
              <a:t> </a:t>
            </a:r>
          </a:p>
        </p:txBody>
      </p:sp>
      <p:graphicFrame>
        <p:nvGraphicFramePr>
          <p:cNvPr id="12291" name="对象 5"/>
          <p:cNvGraphicFramePr/>
          <p:nvPr/>
        </p:nvGraphicFramePr>
        <p:xfrm>
          <a:off x="577850" y="1636713"/>
          <a:ext cx="8188325" cy="5167312"/>
        </p:xfrm>
        <a:graphic>
          <a:graphicData uri="http://schemas.openxmlformats.org/presentationml/2006/ole">
            <mc:AlternateContent xmlns:mc="http://schemas.openxmlformats.org/markup-compatibility/2006">
              <mc:Choice xmlns:v="urn:schemas-microsoft-com:vml" Requires="v">
                <p:oleObj r:id="rId2" imgW="8181975" imgH="5162550" progId="Paint.Picture">
                  <p:embed/>
                </p:oleObj>
              </mc:Choice>
              <mc:Fallback>
                <p:oleObj r:id="rId2" imgW="8181975" imgH="5162550" progId="Paint.Picture">
                  <p:embed/>
                  <p:pic>
                    <p:nvPicPr>
                      <p:cNvPr id="12291" name="对象 5"/>
                      <p:cNvPicPr/>
                      <p:nvPr/>
                    </p:nvPicPr>
                    <p:blipFill>
                      <a:blip r:embed="rId3"/>
                      <a:stretch>
                        <a:fillRect/>
                      </a:stretch>
                    </p:blipFill>
                    <p:spPr>
                      <a:xfrm>
                        <a:off x="577850" y="1636713"/>
                        <a:ext cx="8188325" cy="5167312"/>
                      </a:xfrm>
                      <a:prstGeom prst="rect">
                        <a:avLst/>
                      </a:prstGeom>
                      <a:noFill/>
                      <a:ln w="38100">
                        <a:noFill/>
                        <a:miter/>
                      </a:ln>
                    </p:spPr>
                  </p:pic>
                </p:oleObj>
              </mc:Fallback>
            </mc:AlternateContent>
          </a:graphicData>
        </a:graphic>
      </p:graphicFrame>
      <p:sp>
        <p:nvSpPr>
          <p:cNvPr id="8" name="页脚占位符 7"/>
          <p:cNvSpPr>
            <a:spLocks noGrp="1"/>
          </p:cNvSpPr>
          <p:nvPr>
            <p:ph type="ftr" sz="quarter" idx="10"/>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293" name="灯片编号占位符 8"/>
          <p:cNvSpPr>
            <a:spLocks noGrp="1"/>
          </p:cNvSpPr>
          <p:nvPr>
            <p:ph type="sldNum" sz="quarter" idx="11"/>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pitchFamily="34" charset="0"/>
              </a:rPr>
              <a:t>7</a:t>
            </a:fld>
            <a:endParaRPr lang="en-US" altLang="zh-CN" sz="1200" dirty="0">
              <a:latin typeface="Arial Black" panose="020B0A040201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p:txBody>
          <a:bodyPr wrap="square" lIns="91440" tIns="45720" rIns="91440" bIns="45720" anchor="ctr" anchorCtr="0"/>
          <a:lstStyle/>
          <a:p>
            <a:pPr eaLnBrk="1" hangingPunct="1"/>
            <a:r>
              <a:rPr lang="zh-CN" altLang="en-US" dirty="0">
                <a:solidFill>
                  <a:schemeClr val="hlink"/>
                </a:solidFill>
              </a:rPr>
              <a:t>教学目标</a:t>
            </a:r>
          </a:p>
        </p:txBody>
      </p:sp>
      <p:sp>
        <p:nvSpPr>
          <p:cNvPr id="15362" name="Rectangle 3"/>
          <p:cNvSpPr>
            <a:spLocks noGrp="1"/>
          </p:cNvSpPr>
          <p:nvPr>
            <p:ph idx="1"/>
          </p:nvPr>
        </p:nvSpPr>
        <p:spPr/>
        <p:txBody>
          <a:bodyPr wrap="square" lIns="91440" tIns="45720" rIns="91440" bIns="45720" anchor="t" anchorCtr="0"/>
          <a:lstStyle/>
          <a:p>
            <a:pPr eaLnBrk="1" hangingPunct="1"/>
            <a:r>
              <a:rPr lang="zh-CN" altLang="en-US" dirty="0"/>
              <a:t>使学生在学习人机交互的基础理论知识的同时，</a:t>
            </a:r>
            <a:r>
              <a:rPr lang="zh-CN" altLang="en-US" b="1" dirty="0"/>
              <a:t>掌握如何将交互设计的方法、过程和技术应用于设计和开发支持用户工作的交互式计算机系统。</a:t>
            </a:r>
          </a:p>
          <a:p>
            <a:pPr eaLnBrk="1" hangingPunct="1">
              <a:buNone/>
            </a:pPr>
            <a:endParaRPr lang="en-US" altLang="zh-CN" b="1" dirty="0"/>
          </a:p>
        </p:txBody>
      </p:sp>
      <p:sp>
        <p:nvSpPr>
          <p:cNvPr id="2" name="页脚占位符 1"/>
          <p:cNvSpPr>
            <a:spLocks noGrp="1"/>
          </p:cNvSpPr>
          <p:nvPr>
            <p:ph type="ftr" sz="quarter" idx="10"/>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364" name="灯片编号占位符 2"/>
          <p:cNvSpPr>
            <a:spLocks noGrp="1"/>
          </p:cNvSpPr>
          <p:nvPr>
            <p:ph type="sldNum" sz="quarter" idx="11"/>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pitchFamily="34" charset="0"/>
              </a:rPr>
              <a:t>8</a:t>
            </a:fld>
            <a:endParaRPr lang="en-US" altLang="zh-CN" sz="1200" dirty="0">
              <a:latin typeface="Arial Black" panose="020B0A040201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p:nvPr>
        </p:nvSpPr>
        <p:spPr/>
        <p:txBody>
          <a:bodyPr wrap="square" lIns="91440" tIns="45720" rIns="91440" bIns="45720" anchor="ctr" anchorCtr="0"/>
          <a:lstStyle/>
          <a:p>
            <a:pPr eaLnBrk="1" hangingPunct="1"/>
            <a:r>
              <a:rPr lang="zh-CN" altLang="en-US" dirty="0">
                <a:solidFill>
                  <a:schemeClr val="hlink"/>
                </a:solidFill>
              </a:rPr>
              <a:t>考核办法</a:t>
            </a:r>
          </a:p>
        </p:txBody>
      </p:sp>
      <p:sp>
        <p:nvSpPr>
          <p:cNvPr id="16386" name="Rectangle 3"/>
          <p:cNvSpPr>
            <a:spLocks noGrp="1"/>
          </p:cNvSpPr>
          <p:nvPr>
            <p:ph idx="1"/>
          </p:nvPr>
        </p:nvSpPr>
        <p:spPr>
          <a:xfrm>
            <a:off x="528638" y="1981200"/>
            <a:ext cx="8075612" cy="3886200"/>
          </a:xfrm>
        </p:spPr>
        <p:txBody>
          <a:bodyPr wrap="square" lIns="91440" tIns="45720" rIns="91440" bIns="45720" anchor="t" anchorCtr="0"/>
          <a:lstStyle/>
          <a:p>
            <a:pPr eaLnBrk="1" hangingPunct="1"/>
            <a:r>
              <a:rPr lang="en-US" altLang="zh-CN" sz="3700" dirty="0">
                <a:solidFill>
                  <a:srgbClr val="0000FF"/>
                </a:solidFill>
                <a:latin typeface="Times New Roman" panose="02020603050405020304" pitchFamily="18" charset="0"/>
              </a:rPr>
              <a:t>Grade:</a:t>
            </a:r>
            <a:r>
              <a:rPr lang="en-US" altLang="zh-CN" dirty="0"/>
              <a:t> 20%(attendance,questions,homework) </a:t>
            </a:r>
          </a:p>
          <a:p>
            <a:pPr eaLnBrk="1" hangingPunct="1">
              <a:buNone/>
            </a:pPr>
            <a:r>
              <a:rPr lang="en-US" altLang="zh-CN" dirty="0"/>
              <a:t>+ 20%(mid-term exam)</a:t>
            </a:r>
          </a:p>
          <a:p>
            <a:pPr eaLnBrk="1" hangingPunct="1">
              <a:buNone/>
            </a:pPr>
            <a:r>
              <a:rPr lang="en-US" altLang="zh-CN" dirty="0"/>
              <a:t>+ 60%(final exam)</a:t>
            </a:r>
          </a:p>
          <a:p>
            <a:pPr eaLnBrk="1" hangingPunct="1"/>
            <a:endParaRPr lang="en-US" altLang="zh-CN" dirty="0"/>
          </a:p>
        </p:txBody>
      </p:sp>
      <p:sp>
        <p:nvSpPr>
          <p:cNvPr id="2" name="页脚占位符 1"/>
          <p:cNvSpPr>
            <a:spLocks noGrp="1"/>
          </p:cNvSpPr>
          <p:nvPr>
            <p:ph type="ftr" sz="quarter" idx="10"/>
          </p:nvPr>
        </p:nvSpPr>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388" name="灯片编号占位符 2"/>
          <p:cNvSpPr>
            <a:spLocks noGrp="1"/>
          </p:cNvSpPr>
          <p:nvPr>
            <p:ph type="sldNum" sz="quarter" idx="11"/>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pitchFamily="34" charset="0"/>
              </a:rPr>
              <a:t>9</a:t>
            </a:fld>
            <a:endParaRPr lang="en-US" altLang="zh-CN" sz="1200" dirty="0">
              <a:latin typeface="Arial Black" panose="020B0A040201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Y5ZGQ2OGMzOWUyMTBkZDMxMWE5ZjNjNWRkOTY0MjIifQ=="/>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Pixel</Template>
  <TotalTime>56</TotalTime>
  <Words>5365</Words>
  <Application>Microsoft Office PowerPoint</Application>
  <PresentationFormat>On-screen Show (4:3)</PresentationFormat>
  <Paragraphs>611</Paragraphs>
  <Slides>63</Slides>
  <Notes>52</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63</vt:i4>
      </vt:variant>
    </vt:vector>
  </HeadingPairs>
  <TitlesOfParts>
    <vt:vector size="80" baseType="lpstr">
      <vt:lpstr>华文楷体</vt:lpstr>
      <vt:lpstr>宋体</vt:lpstr>
      <vt:lpstr>微软雅黑</vt:lpstr>
      <vt:lpstr>楷体</vt:lpstr>
      <vt:lpstr>黑体</vt:lpstr>
      <vt:lpstr>Arial</vt:lpstr>
      <vt:lpstr>Arial Black</vt:lpstr>
      <vt:lpstr>Calibri</vt:lpstr>
      <vt:lpstr>Comic Sans MS</vt:lpstr>
      <vt:lpstr>Lucida Sans Unicode</vt:lpstr>
      <vt:lpstr>Tahoma</vt:lpstr>
      <vt:lpstr>Times New Roman</vt:lpstr>
      <vt:lpstr>Wingdings</vt:lpstr>
      <vt:lpstr>Pixel</vt:lpstr>
      <vt:lpstr>Paintbrush Picture</vt:lpstr>
      <vt:lpstr>Microsoft Visio 2003-2010 Drawing</vt:lpstr>
      <vt:lpstr>Microsoft Word Picture</vt:lpstr>
      <vt:lpstr>人机交互（HCI, Human-Computer Interaction）</vt:lpstr>
      <vt:lpstr>课程性质及课时安排</vt:lpstr>
      <vt:lpstr>教材及参考书目</vt:lpstr>
      <vt:lpstr>本教材特点</vt:lpstr>
      <vt:lpstr>PowerPoint Presentation</vt:lpstr>
      <vt:lpstr>本教材内容安排</vt:lpstr>
      <vt:lpstr>PowerPoint Presentation</vt:lpstr>
      <vt:lpstr>教学目标</vt:lpstr>
      <vt:lpstr>考核办法</vt:lpstr>
      <vt:lpstr>绪 论</vt:lpstr>
      <vt:lpstr>PowerPoint Presentation</vt:lpstr>
      <vt:lpstr>PowerPoint Presentation</vt:lpstr>
      <vt:lpstr>一、为什么要进行人机交互？</vt:lpstr>
      <vt:lpstr>PowerPoint Presentation</vt:lpstr>
      <vt:lpstr>2. 交互式计算</vt:lpstr>
      <vt:lpstr>PowerPoint Presentation</vt:lpstr>
      <vt:lpstr>3. 交互式系统</vt:lpstr>
      <vt:lpstr>PowerPoint Presentation</vt:lpstr>
      <vt:lpstr>PowerPoint Presentation</vt:lpstr>
      <vt:lpstr>PowerPoint Presentation</vt:lpstr>
      <vt:lpstr>PowerPoint Presentation</vt:lpstr>
      <vt:lpstr>PowerPoint Presentation</vt:lpstr>
      <vt:lpstr>3. 研究人机交互的重要意义</vt:lpstr>
      <vt:lpstr>PowerPoint Presentation</vt:lpstr>
      <vt:lpstr>1. 命令行界面交互阶段</vt:lpstr>
      <vt:lpstr>PowerPoint Presentation</vt:lpstr>
      <vt:lpstr>PowerPoint Presentation</vt:lpstr>
      <vt:lpstr>2. 图形用户界面（GUI）交互阶段 </vt:lpstr>
      <vt:lpstr>PowerPoint Presentation</vt:lpstr>
      <vt:lpstr>PowerPoint Presentation</vt:lpstr>
      <vt:lpstr>PowerPoint Presentation</vt:lpstr>
      <vt:lpstr>PowerPoint Presentation</vt:lpstr>
      <vt:lpstr>PowerPoint Presentation</vt:lpstr>
      <vt:lpstr>PowerPoint Presentation</vt:lpstr>
      <vt:lpstr>四、自然用户界面阶段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五、人机交互的应用</vt:lpstr>
      <vt:lpstr>PowerPoint Presentation</vt:lpstr>
      <vt:lpstr>PowerPoint Presentation</vt:lpstr>
      <vt:lpstr>PowerPoint Presentation</vt:lpstr>
      <vt:lpstr>PowerPoint Presentation</vt:lpstr>
      <vt:lpstr>PowerPoint Presentation</vt:lpstr>
      <vt:lpstr>PowerPoint Presentation</vt:lpstr>
      <vt:lpstr>六、人机交互研究的多学科基础</vt:lpstr>
      <vt:lpstr>PowerPoint Presentation</vt:lpstr>
      <vt:lpstr>PowerPoint Presentation</vt:lpstr>
      <vt:lpstr>PowerPoint Presentation</vt:lpstr>
      <vt:lpstr>PowerPoint Presentation</vt:lpstr>
      <vt:lpstr>PowerPoint Presentation</vt:lpstr>
      <vt:lpstr>PowerPoint Presentation</vt:lpstr>
      <vt:lpstr>七、以用户为中心设计简介</vt:lpstr>
      <vt:lpstr>PowerPoint Presentation</vt:lpstr>
      <vt:lpstr>PowerPoint Presentation</vt:lpstr>
      <vt:lpstr>PowerPoint Presentation</vt:lpstr>
      <vt:lpstr>PowerPoint Presentation</vt:lpstr>
      <vt:lpstr>绪 论</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人机交互（HCI, Human-Computer Interaction）</dc:title>
  <dc:creator>User</dc:creator>
  <cp:lastModifiedBy>X.T. Sun</cp:lastModifiedBy>
  <cp:revision>41</cp:revision>
  <dcterms:created xsi:type="dcterms:W3CDTF">2013-08-17T14:12:00Z</dcterms:created>
  <dcterms:modified xsi:type="dcterms:W3CDTF">2024-04-26T14:27:34Z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3</vt:r8>
  </property>
  <property fmtid="{D5CDD505-2E9C-101B-9397-08002B2CF9AE}" pid="3" name="KSOProductBuildVer">
    <vt:lpwstr>2052-12.1.0.16388</vt:lpwstr>
  </property>
  <property fmtid="{D5CDD505-2E9C-101B-9397-08002B2CF9AE}" pid="4" name="ICV">
    <vt:lpwstr>4196B0C045EC4B48A28BE0AA19805F0D_13</vt:lpwstr>
  </property>
</Properties>
</file>